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77" r:id="rId5"/>
    <p:sldId id="285" r:id="rId6"/>
    <p:sldId id="280" r:id="rId7"/>
    <p:sldId id="292" r:id="rId8"/>
    <p:sldId id="272" r:id="rId9"/>
    <p:sldId id="290" r:id="rId10"/>
    <p:sldId id="293" r:id="rId11"/>
    <p:sldId id="273" r:id="rId12"/>
    <p:sldId id="286" r:id="rId13"/>
    <p:sldId id="298" r:id="rId14"/>
    <p:sldId id="294" r:id="rId15"/>
    <p:sldId id="279" r:id="rId16"/>
    <p:sldId id="297" r:id="rId17"/>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022"/>
    <a:srgbClr val="4CADA3"/>
    <a:srgbClr val="75C0B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ki Davies" userId="22b5ac5d-bd5e-4c20-9b72-b42c56ae81d8" providerId="ADAL" clId="{8F3D700C-BD41-4B79-A818-AF75A0797851}"/>
    <pc:docChg chg="modSld">
      <pc:chgData name="Nikki Davies" userId="22b5ac5d-bd5e-4c20-9b72-b42c56ae81d8" providerId="ADAL" clId="{8F3D700C-BD41-4B79-A818-AF75A0797851}" dt="2021-04-14T12:39:28.526" v="4" actId="13926"/>
      <pc:docMkLst>
        <pc:docMk/>
      </pc:docMkLst>
      <pc:sldChg chg="modSp mod">
        <pc:chgData name="Nikki Davies" userId="22b5ac5d-bd5e-4c20-9b72-b42c56ae81d8" providerId="ADAL" clId="{8F3D700C-BD41-4B79-A818-AF75A0797851}" dt="2021-04-14T12:39:28.526" v="4" actId="13926"/>
        <pc:sldMkLst>
          <pc:docMk/>
          <pc:sldMk cId="3839839403" sldId="285"/>
        </pc:sldMkLst>
        <pc:graphicFrameChg chg="modGraphic">
          <ac:chgData name="Nikki Davies" userId="22b5ac5d-bd5e-4c20-9b72-b42c56ae81d8" providerId="ADAL" clId="{8F3D700C-BD41-4B79-A818-AF75A0797851}" dt="2021-04-14T12:39:28.526" v="4" actId="13926"/>
          <ac:graphicFrameMkLst>
            <pc:docMk/>
            <pc:sldMk cId="3839839403" sldId="285"/>
            <ac:graphicFrameMk id="3" creationId="{ED629330-237F-4172-A220-10AE75625B1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CD64AF48-CB34-4398-9242-392CB4DD31B6}" type="datetimeFigureOut">
              <a:rPr lang="en-GB" smtClean="0"/>
              <a:t>14/04/2021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7909B967-C986-45FC-983A-546766BC85B7}" type="slidenum">
              <a:rPr lang="en-GB" smtClean="0"/>
              <a:t>‹#›</a:t>
            </a:fld>
            <a:endParaRPr lang="en-GB"/>
          </a:p>
        </p:txBody>
      </p:sp>
    </p:spTree>
    <p:extLst>
      <p:ext uri="{BB962C8B-B14F-4D97-AF65-F5344CB8AC3E}">
        <p14:creationId xmlns:p14="http://schemas.microsoft.com/office/powerpoint/2010/main" val="187604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1</a:t>
            </a:fld>
            <a:endParaRPr lang="en-GB"/>
          </a:p>
        </p:txBody>
      </p:sp>
    </p:spTree>
    <p:extLst>
      <p:ext uri="{BB962C8B-B14F-4D97-AF65-F5344CB8AC3E}">
        <p14:creationId xmlns:p14="http://schemas.microsoft.com/office/powerpoint/2010/main" val="1172946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10</a:t>
            </a:fld>
            <a:endParaRPr lang="en-GB"/>
          </a:p>
        </p:txBody>
      </p:sp>
    </p:spTree>
    <p:extLst>
      <p:ext uri="{BB962C8B-B14F-4D97-AF65-F5344CB8AC3E}">
        <p14:creationId xmlns:p14="http://schemas.microsoft.com/office/powerpoint/2010/main" val="1035635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11</a:t>
            </a:fld>
            <a:endParaRPr lang="en-GB"/>
          </a:p>
        </p:txBody>
      </p:sp>
    </p:spTree>
    <p:extLst>
      <p:ext uri="{BB962C8B-B14F-4D97-AF65-F5344CB8AC3E}">
        <p14:creationId xmlns:p14="http://schemas.microsoft.com/office/powerpoint/2010/main" val="3819636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12</a:t>
            </a:fld>
            <a:endParaRPr lang="en-GB"/>
          </a:p>
        </p:txBody>
      </p:sp>
    </p:spTree>
    <p:extLst>
      <p:ext uri="{BB962C8B-B14F-4D97-AF65-F5344CB8AC3E}">
        <p14:creationId xmlns:p14="http://schemas.microsoft.com/office/powerpoint/2010/main" val="2711195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13</a:t>
            </a:fld>
            <a:endParaRPr lang="en-GB"/>
          </a:p>
        </p:txBody>
      </p:sp>
    </p:spTree>
    <p:extLst>
      <p:ext uri="{BB962C8B-B14F-4D97-AF65-F5344CB8AC3E}">
        <p14:creationId xmlns:p14="http://schemas.microsoft.com/office/powerpoint/2010/main" val="2442964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2</a:t>
            </a:fld>
            <a:endParaRPr lang="en-GB"/>
          </a:p>
        </p:txBody>
      </p:sp>
    </p:spTree>
    <p:extLst>
      <p:ext uri="{BB962C8B-B14F-4D97-AF65-F5344CB8AC3E}">
        <p14:creationId xmlns:p14="http://schemas.microsoft.com/office/powerpoint/2010/main" val="331351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3</a:t>
            </a:fld>
            <a:endParaRPr lang="en-GB"/>
          </a:p>
        </p:txBody>
      </p:sp>
    </p:spTree>
    <p:extLst>
      <p:ext uri="{BB962C8B-B14F-4D97-AF65-F5344CB8AC3E}">
        <p14:creationId xmlns:p14="http://schemas.microsoft.com/office/powerpoint/2010/main" val="3010833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4</a:t>
            </a:fld>
            <a:endParaRPr lang="en-GB"/>
          </a:p>
        </p:txBody>
      </p:sp>
    </p:spTree>
    <p:extLst>
      <p:ext uri="{BB962C8B-B14F-4D97-AF65-F5344CB8AC3E}">
        <p14:creationId xmlns:p14="http://schemas.microsoft.com/office/powerpoint/2010/main" val="3248375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5</a:t>
            </a:fld>
            <a:endParaRPr lang="en-GB"/>
          </a:p>
        </p:txBody>
      </p:sp>
    </p:spTree>
    <p:extLst>
      <p:ext uri="{BB962C8B-B14F-4D97-AF65-F5344CB8AC3E}">
        <p14:creationId xmlns:p14="http://schemas.microsoft.com/office/powerpoint/2010/main" val="78656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6</a:t>
            </a:fld>
            <a:endParaRPr lang="en-GB"/>
          </a:p>
        </p:txBody>
      </p:sp>
    </p:spTree>
    <p:extLst>
      <p:ext uri="{BB962C8B-B14F-4D97-AF65-F5344CB8AC3E}">
        <p14:creationId xmlns:p14="http://schemas.microsoft.com/office/powerpoint/2010/main" val="1151146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7</a:t>
            </a:fld>
            <a:endParaRPr lang="en-GB"/>
          </a:p>
        </p:txBody>
      </p:sp>
    </p:spTree>
    <p:extLst>
      <p:ext uri="{BB962C8B-B14F-4D97-AF65-F5344CB8AC3E}">
        <p14:creationId xmlns:p14="http://schemas.microsoft.com/office/powerpoint/2010/main" val="57252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8</a:t>
            </a:fld>
            <a:endParaRPr lang="en-GB"/>
          </a:p>
        </p:txBody>
      </p:sp>
    </p:spTree>
    <p:extLst>
      <p:ext uri="{BB962C8B-B14F-4D97-AF65-F5344CB8AC3E}">
        <p14:creationId xmlns:p14="http://schemas.microsoft.com/office/powerpoint/2010/main" val="1299624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3A16A8-DB9A-49BE-8615-576D8DB387DE}" type="slidenum">
              <a:rPr lang="en-GB" smtClean="0"/>
              <a:t>9</a:t>
            </a:fld>
            <a:endParaRPr lang="en-GB"/>
          </a:p>
        </p:txBody>
      </p:sp>
    </p:spTree>
    <p:extLst>
      <p:ext uri="{BB962C8B-B14F-4D97-AF65-F5344CB8AC3E}">
        <p14:creationId xmlns:p14="http://schemas.microsoft.com/office/powerpoint/2010/main" val="64479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8D1F9-0978-4E4F-B00C-D103594040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4738C0-77CC-424A-A84B-A8C4AAACDC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F55007-A284-4537-B44B-CDF737C569B0}"/>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5" name="Footer Placeholder 4">
            <a:extLst>
              <a:ext uri="{FF2B5EF4-FFF2-40B4-BE49-F238E27FC236}">
                <a16:creationId xmlns:a16="http://schemas.microsoft.com/office/drawing/2014/main" id="{C9A304E8-633F-442C-B040-639EA6B24A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65156E-3E86-4961-A279-172E71752D4F}"/>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322343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2F33-E22B-43E5-AFDC-DBDF217EB4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64D003-9298-4FB7-B56F-009C57B5E7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24E44-4B69-4954-A3A4-6D77472DFA36}"/>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5" name="Footer Placeholder 4">
            <a:extLst>
              <a:ext uri="{FF2B5EF4-FFF2-40B4-BE49-F238E27FC236}">
                <a16:creationId xmlns:a16="http://schemas.microsoft.com/office/drawing/2014/main" id="{3E9425C1-AB88-45A7-B6D8-34D7F292CA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D72CB9-0397-4EF5-8B10-35390F0BD13E}"/>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357668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3C8408-D324-4C7F-91F5-E0CF99723DB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51EEB3-829D-4087-BBFD-90BD2B548C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B0CBD5-B611-4932-A635-00B291F79B72}"/>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5" name="Footer Placeholder 4">
            <a:extLst>
              <a:ext uri="{FF2B5EF4-FFF2-40B4-BE49-F238E27FC236}">
                <a16:creationId xmlns:a16="http://schemas.microsoft.com/office/drawing/2014/main" id="{14E86B7B-D788-4B43-8594-718AA822F3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D306DA-C91D-432F-BB06-85B6AD2BDBDC}"/>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342337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5A6FF-DF4E-4FA5-A31B-24017B611F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0C6777-BCFC-4C22-99AE-1D68C198A9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D7CC9-6EF5-4759-AF39-BCBCFB5AB831}"/>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5" name="Footer Placeholder 4">
            <a:extLst>
              <a:ext uri="{FF2B5EF4-FFF2-40B4-BE49-F238E27FC236}">
                <a16:creationId xmlns:a16="http://schemas.microsoft.com/office/drawing/2014/main" id="{A194F29A-C50F-4811-8F9B-AFAFB8856E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298F3A-5E76-403D-84EF-5FC95174F91E}"/>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355493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8C4FC-34DD-4E70-A537-B2F801FA94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5F6927-9B85-4DE5-BEA8-A43FBFBDE3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BF3F28-5CB7-4B26-9FC6-4CF2B81C1323}"/>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5" name="Footer Placeholder 4">
            <a:extLst>
              <a:ext uri="{FF2B5EF4-FFF2-40B4-BE49-F238E27FC236}">
                <a16:creationId xmlns:a16="http://schemas.microsoft.com/office/drawing/2014/main" id="{704966A7-950F-4888-8834-026660BB9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A6838F-D6A5-448C-A520-5A8BA85B52CF}"/>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276692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233D0-299E-4CFD-8E61-E47CD3FA41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A3773D-C27E-4A73-AD48-03E130DA20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D3FAC8-EB6A-42D4-A596-E7AC4247C7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CD51C95-FB92-4DFC-AD2D-8C27B8F20309}"/>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6" name="Footer Placeholder 5">
            <a:extLst>
              <a:ext uri="{FF2B5EF4-FFF2-40B4-BE49-F238E27FC236}">
                <a16:creationId xmlns:a16="http://schemas.microsoft.com/office/drawing/2014/main" id="{E5B335D9-C0AE-4E60-8953-D91982315C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B77F46-606D-459F-B9AD-0816B5B1B2FC}"/>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212836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E1CB5-497D-405E-9B0F-EADF85DDF3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A505C6-90D2-44E1-A023-935EC72AA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0DDED9-1226-43CE-98A1-49DA39911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2D07EEF-E725-4A17-88A0-3C2A22E83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F16CC2-AADB-4D52-B3D9-B895C4BED1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3FDF13-C8F4-4634-B739-6FFA3C73B3C5}"/>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8" name="Footer Placeholder 7">
            <a:extLst>
              <a:ext uri="{FF2B5EF4-FFF2-40B4-BE49-F238E27FC236}">
                <a16:creationId xmlns:a16="http://schemas.microsoft.com/office/drawing/2014/main" id="{DFF9FAE5-3613-4C58-8025-E15F2A7A5FA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37D2FFF-8FB7-455E-AFAE-511997EF3037}"/>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224022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568F-6970-4D72-B1BF-5A55BA58F8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0159AF-D61C-49C1-ACCE-3A41839A03CB}"/>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4" name="Footer Placeholder 3">
            <a:extLst>
              <a:ext uri="{FF2B5EF4-FFF2-40B4-BE49-F238E27FC236}">
                <a16:creationId xmlns:a16="http://schemas.microsoft.com/office/drawing/2014/main" id="{F6AFB2FE-A979-4395-B117-C3D63ADCF29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2EC934-16B1-4250-B913-5B92329C6652}"/>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189540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A47F0-918D-428F-A04F-C85ACF0C8A79}"/>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3" name="Footer Placeholder 2">
            <a:extLst>
              <a:ext uri="{FF2B5EF4-FFF2-40B4-BE49-F238E27FC236}">
                <a16:creationId xmlns:a16="http://schemas.microsoft.com/office/drawing/2014/main" id="{E4EEAE92-A7A6-4B83-91FE-9C2DE04AEB6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76939F-D3C9-4451-8F29-2F4DBBF06997}"/>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131162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952D-7D4C-4E82-A5BE-813D58F181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5063F9-AF8E-4F83-824D-5D391D3B6A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35D7900-14E7-4504-9820-916A71FEC7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E92D01-826C-4BE1-9A4E-ABC021B62957}"/>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6" name="Footer Placeholder 5">
            <a:extLst>
              <a:ext uri="{FF2B5EF4-FFF2-40B4-BE49-F238E27FC236}">
                <a16:creationId xmlns:a16="http://schemas.microsoft.com/office/drawing/2014/main" id="{53560E0B-EAAC-4D46-979E-11C8F2F0B1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CA6E3F-C107-48AF-99CE-12144F8A4DFE}"/>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385951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5B63A-C457-4961-BE96-3C4AE9092D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011AE0C-B9DD-41EA-9C9F-455657C9ED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293B667-D756-4066-8016-ED20F301BC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5A58-99AF-486C-BB69-978243F7DDAB}"/>
              </a:ext>
            </a:extLst>
          </p:cNvPr>
          <p:cNvSpPr>
            <a:spLocks noGrp="1"/>
          </p:cNvSpPr>
          <p:nvPr>
            <p:ph type="dt" sz="half" idx="10"/>
          </p:nvPr>
        </p:nvSpPr>
        <p:spPr/>
        <p:txBody>
          <a:bodyPr/>
          <a:lstStyle/>
          <a:p>
            <a:fld id="{C7A7CE1A-7AAB-44D3-A25E-C43A391D59C2}" type="datetimeFigureOut">
              <a:rPr lang="en-GB" smtClean="0"/>
              <a:t>14/04/2021</a:t>
            </a:fld>
            <a:endParaRPr lang="en-GB"/>
          </a:p>
        </p:txBody>
      </p:sp>
      <p:sp>
        <p:nvSpPr>
          <p:cNvPr id="6" name="Footer Placeholder 5">
            <a:extLst>
              <a:ext uri="{FF2B5EF4-FFF2-40B4-BE49-F238E27FC236}">
                <a16:creationId xmlns:a16="http://schemas.microsoft.com/office/drawing/2014/main" id="{0DCC97A4-0A45-46C0-8526-40F13AC64A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32424F-07EB-423D-9FA2-6ECEF58EE7AC}"/>
              </a:ext>
            </a:extLst>
          </p:cNvPr>
          <p:cNvSpPr>
            <a:spLocks noGrp="1"/>
          </p:cNvSpPr>
          <p:nvPr>
            <p:ph type="sldNum" sz="quarter" idx="12"/>
          </p:nvPr>
        </p:nvSpPr>
        <p:spPr/>
        <p:txBody>
          <a:bodyPr/>
          <a:lstStyle/>
          <a:p>
            <a:fld id="{943FCC51-5E94-443F-A72F-5322B456756F}" type="slidenum">
              <a:rPr lang="en-GB" smtClean="0"/>
              <a:t>‹#›</a:t>
            </a:fld>
            <a:endParaRPr lang="en-GB"/>
          </a:p>
        </p:txBody>
      </p:sp>
    </p:spTree>
    <p:extLst>
      <p:ext uri="{BB962C8B-B14F-4D97-AF65-F5344CB8AC3E}">
        <p14:creationId xmlns:p14="http://schemas.microsoft.com/office/powerpoint/2010/main" val="180229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DE7A65-95C7-48F6-8768-B4B5A35A6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99A644-B7AA-43A6-BD3A-2908EC52F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06B17F-F4B1-4C38-A373-87C92C889C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7CE1A-7AAB-44D3-A25E-C43A391D59C2}" type="datetimeFigureOut">
              <a:rPr lang="en-GB" smtClean="0"/>
              <a:t>14/04/2021</a:t>
            </a:fld>
            <a:endParaRPr lang="en-GB"/>
          </a:p>
        </p:txBody>
      </p:sp>
      <p:sp>
        <p:nvSpPr>
          <p:cNvPr id="5" name="Footer Placeholder 4">
            <a:extLst>
              <a:ext uri="{FF2B5EF4-FFF2-40B4-BE49-F238E27FC236}">
                <a16:creationId xmlns:a16="http://schemas.microsoft.com/office/drawing/2014/main" id="{236B1C5E-3CFC-4BCC-97EB-B8A0290126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D8CEEC-25B9-4ECC-AD52-2C91FBFA7F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FCC51-5E94-443F-A72F-5322B456756F}" type="slidenum">
              <a:rPr lang="en-GB" smtClean="0"/>
              <a:t>‹#›</a:t>
            </a:fld>
            <a:endParaRPr lang="en-GB"/>
          </a:p>
        </p:txBody>
      </p:sp>
    </p:spTree>
    <p:extLst>
      <p:ext uri="{BB962C8B-B14F-4D97-AF65-F5344CB8AC3E}">
        <p14:creationId xmlns:p14="http://schemas.microsoft.com/office/powerpoint/2010/main" val="374290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us02web.zoom.us/j/88331272407" TargetMode="External"/><Relationship Id="rId13" Type="http://schemas.openxmlformats.org/officeDocument/2006/relationships/hyperlink" Target="https://us02web.zoom.us/meeting/register/tZEtdOGorjsvEt1vAmrr744EL1HPKRQgPU7-" TargetMode="External"/><Relationship Id="rId18" Type="http://schemas.openxmlformats.org/officeDocument/2006/relationships/hyperlink" Target="https://us02web.zoom.us/meeting/register/tZ0qcO2vqTsoHNxnlzG9YiyTnMYAKAfQYIyh" TargetMode="External"/><Relationship Id="rId3" Type="http://schemas.openxmlformats.org/officeDocument/2006/relationships/image" Target="../media/image1.jpeg"/><Relationship Id="rId7" Type="http://schemas.openxmlformats.org/officeDocument/2006/relationships/hyperlink" Target="https://us02web.zoom.us/meeting/register/tZ0kc-qrqjMjGNceivw5F3cZ1HtUhGMQx5S6" TargetMode="External"/><Relationship Id="rId12" Type="http://schemas.openxmlformats.org/officeDocument/2006/relationships/hyperlink" Target="https://us02web.zoom.us/meeting/register/tZMpd-qrqDIrHdWP8IV7KEZcXy_pZaL6J-xr" TargetMode="External"/><Relationship Id="rId17" Type="http://schemas.openxmlformats.org/officeDocument/2006/relationships/hyperlink" Target="https://us02web.zoom.us/meeting/register/tZUpfuyppzorHtyj8XRXDW5EADMGzI-ldYH5" TargetMode="External"/><Relationship Id="rId2" Type="http://schemas.openxmlformats.org/officeDocument/2006/relationships/notesSlide" Target="../notesSlides/notesSlide1.xml"/><Relationship Id="rId16" Type="http://schemas.openxmlformats.org/officeDocument/2006/relationships/hyperlink" Target="https://us02web.zoom.us/meeting/register/tZEkdO6orTstHtY79Rxp6sBCPxNitUsORcj2" TargetMode="External"/><Relationship Id="rId1" Type="http://schemas.openxmlformats.org/officeDocument/2006/relationships/slideLayout" Target="../slideLayouts/slideLayout1.xml"/><Relationship Id="rId6" Type="http://schemas.openxmlformats.org/officeDocument/2006/relationships/hyperlink" Target="https://us02web.zoom.us/j/7807475193" TargetMode="External"/><Relationship Id="rId11" Type="http://schemas.openxmlformats.org/officeDocument/2006/relationships/hyperlink" Target="https://us02web.zoom.us/meeting/register/tZAvd-urqTMuHdPx4oayQ_mPwOrlBY47X74d" TargetMode="External"/><Relationship Id="rId5" Type="http://schemas.openxmlformats.org/officeDocument/2006/relationships/hyperlink" Target="https://us02web.zoom.us/meeting/register/tZIkcuyorjspH9MNIcLNDGezzqCZ_FR5OhdX" TargetMode="External"/><Relationship Id="rId15" Type="http://schemas.openxmlformats.org/officeDocument/2006/relationships/hyperlink" Target="https://us02web.zoom.us/meeting/register/tZUodeisqDspHNxkmGtbuzKv61xgqoWCAz4L" TargetMode="External"/><Relationship Id="rId10" Type="http://schemas.openxmlformats.org/officeDocument/2006/relationships/hyperlink" Target="https://us02web.zoom.us/meeting/register/tZcudOuorjsvHtXFspdLVgsQYm4PCnFDPs8n" TargetMode="External"/><Relationship Id="rId19" Type="http://schemas.openxmlformats.org/officeDocument/2006/relationships/hyperlink" Target="https://us02web.zoom.us/meeting/register/tZAscuuspjMrE922zm6TQ_ECT-qtOhteqdlI" TargetMode="External"/><Relationship Id="rId4" Type="http://schemas.openxmlformats.org/officeDocument/2006/relationships/image" Target="../media/image2.png"/><Relationship Id="rId9" Type="http://schemas.openxmlformats.org/officeDocument/2006/relationships/hyperlink" Target="https://us02web.zoom.us/meeting/register/tZYpce-urzgvGNIn30zP5kz1ffE3WeN75LDt" TargetMode="External"/><Relationship Id="rId14" Type="http://schemas.openxmlformats.org/officeDocument/2006/relationships/hyperlink" Target="https://us02web.zoom.us/meeting/register/tZctfuqrrT4jHdcqQBjAXJDsF-bjBCsyQspw"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us02web.zoom.us/meeting/register/tZIoc--rrzktHdOov0-HrTPxH6FBS2AUjSEA" TargetMode="External"/><Relationship Id="rId4" Type="http://schemas.openxmlformats.org/officeDocument/2006/relationships/hyperlink" Target="https://us02web.zoom.us/meeting/register/tZ0qcO2vqTsoHNxnlzG9YiyTnMYAKAfQYIyh"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us02web.zoom.us/meeting/register/tZYpcuyvrD4tHNwnY8bcP1EbY6wvMZrdqJSJ"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us02web.zoom.us/meeting/register/tZAvd-urqTMuHdPx4oayQ_mPwOrlBY47X74d" TargetMode="External"/><Relationship Id="rId4" Type="http://schemas.openxmlformats.org/officeDocument/2006/relationships/hyperlink" Target="https://us02web.zoom.us/meeting/register/tZMpd-qrqDIrHdWP8IV7KEZcXy_pZaL6J-xr"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us02web.zoom.us/meeting/register/tZAscuuspjMrE922zm6TQ_ECT-qtOhteqdlI" TargetMode="External"/><Relationship Id="rId4" Type="http://schemas.openxmlformats.org/officeDocument/2006/relationships/hyperlink" Target="https://us02web.zoom.us/meeting/register/tZYld-urrTIsG9F6UQu3E20A24IoTbBH3rBQ"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s02web.zoom.us/j/7807475193" TargetMode="External"/><Relationship Id="rId13" Type="http://schemas.openxmlformats.org/officeDocument/2006/relationships/hyperlink" Target="https://us02web.zoom.us/meeting/register/tZcudOuorjsvHtXFspdLVgsQYm4PCnFDPs8n" TargetMode="External"/><Relationship Id="rId18" Type="http://schemas.openxmlformats.org/officeDocument/2006/relationships/hyperlink" Target="https://us02web.zoom.us/meeting/register/tZYqdeGvpz4rG9RMi85f0AoZPzMo8wZCyUSh" TargetMode="External"/><Relationship Id="rId26" Type="http://schemas.openxmlformats.org/officeDocument/2006/relationships/hyperlink" Target="https://us02web.zoom.us/meeting/register/tZYpcuyvrD4tHNwnY8bcP1EbY6wvMZrdqJSJ" TargetMode="External"/><Relationship Id="rId3" Type="http://schemas.openxmlformats.org/officeDocument/2006/relationships/image" Target="../media/image1.jpeg"/><Relationship Id="rId21" Type="http://schemas.openxmlformats.org/officeDocument/2006/relationships/hyperlink" Target="https://us02web.zoom.us/meeting/register/tZEkdO6orTstHtY79Rxp6sBCPxNitUsORcj2" TargetMode="External"/><Relationship Id="rId7" Type="http://schemas.openxmlformats.org/officeDocument/2006/relationships/hyperlink" Target="https://us02web.zoom.us/meeting/register/tZAvc-irrzkoGd1SlHhn7ztbNENaN0IuoBZt" TargetMode="External"/><Relationship Id="rId12" Type="http://schemas.openxmlformats.org/officeDocument/2006/relationships/hyperlink" Target="https://us02web.zoom.us/meeting/register/tZYpce-urzgvGNIn30zP5kz1ffE3WeN75LDt" TargetMode="External"/><Relationship Id="rId17" Type="http://schemas.openxmlformats.org/officeDocument/2006/relationships/hyperlink" Target="https://us02web.zoom.us/meeting/register/tZYld-urrTIsG9F6UQu3E20A24IoTbBH3rBQ" TargetMode="External"/><Relationship Id="rId25" Type="http://schemas.openxmlformats.org/officeDocument/2006/relationships/hyperlink" Target="https://us02web.zoom.us/meeting/register/tZIoc--rrzktHdOov0-HrTPxH6FBS2AUjSEA" TargetMode="External"/><Relationship Id="rId2" Type="http://schemas.openxmlformats.org/officeDocument/2006/relationships/notesSlide" Target="../notesSlides/notesSlide2.xml"/><Relationship Id="rId16" Type="http://schemas.openxmlformats.org/officeDocument/2006/relationships/hyperlink" Target="https://us02web.zoom.us/meeting/register/tZMpd-qrqDIrHdWP8IV7KEZcXy_pZaL6J-xr" TargetMode="External"/><Relationship Id="rId20" Type="http://schemas.openxmlformats.org/officeDocument/2006/relationships/hyperlink" Target="https://us02web.zoom.us/meeting/register/tZEsde2tqz8qH9eNQZurh-ZZmUacdY5k5ABS" TargetMode="External"/><Relationship Id="rId1" Type="http://schemas.openxmlformats.org/officeDocument/2006/relationships/slideLayout" Target="../slideLayouts/slideLayout1.xml"/><Relationship Id="rId6" Type="http://schemas.openxmlformats.org/officeDocument/2006/relationships/hyperlink" Target="https://us02web.zoom.us/meeting/register/tZIkcuyorjspH9MNIcLNDGezzqCZ_FR5OhdX" TargetMode="External"/><Relationship Id="rId11" Type="http://schemas.openxmlformats.org/officeDocument/2006/relationships/hyperlink" Target="https://us02web.zoom.us/meeting/register/tZUrfu6hqTIvEtCcySaYlHcBJpKEploC0Bxz" TargetMode="External"/><Relationship Id="rId24" Type="http://schemas.openxmlformats.org/officeDocument/2006/relationships/hyperlink" Target="https://us02web.zoom.us/j/83332000541?pwd=SWlLUUk2Tk1BNVdNbVplTmhvVlQzUT09" TargetMode="External"/><Relationship Id="rId5" Type="http://schemas.openxmlformats.org/officeDocument/2006/relationships/hyperlink" Target="https://us02web.zoom.us/meeting/register/tZUrcOyvrD4sEtK09FmpOgYIGq59zYpswaxt" TargetMode="External"/><Relationship Id="rId15" Type="http://schemas.openxmlformats.org/officeDocument/2006/relationships/hyperlink" Target="https://us02web.zoom.us/meeting/register/tZAvd-urqTMuHdPx4oayQ_mPwOrlBY47X74d" TargetMode="External"/><Relationship Id="rId23" Type="http://schemas.openxmlformats.org/officeDocument/2006/relationships/hyperlink" Target="https://us02web.zoom.us/meeting/register/tZIldO2grD4oHdW5jBzWuy9pupGCvAxY984t" TargetMode="External"/><Relationship Id="rId10" Type="http://schemas.openxmlformats.org/officeDocument/2006/relationships/hyperlink" Target="https://us02web.zoom.us/j/88331272407" TargetMode="External"/><Relationship Id="rId19" Type="http://schemas.openxmlformats.org/officeDocument/2006/relationships/hyperlink" Target="https://us02web.zoom.us/j/85124554053?pwd=YXJYNmIrV2VYYkJsTk01SGJiK1Zpdz09" TargetMode="External"/><Relationship Id="rId4" Type="http://schemas.openxmlformats.org/officeDocument/2006/relationships/hyperlink" Target="https://us02web.zoom.us/meeting/register/tZctfuqrrT4jHdcqQBjAXJDsF-bjBCsyQspw" TargetMode="External"/><Relationship Id="rId9" Type="http://schemas.openxmlformats.org/officeDocument/2006/relationships/hyperlink" Target="https://us02web.zoom.us/meeting/register/tZ0kc-qrqjMjGNceivw5F3cZ1HtUhGMQx5S6" TargetMode="External"/><Relationship Id="rId14" Type="http://schemas.openxmlformats.org/officeDocument/2006/relationships/hyperlink" Target="https://us02web.zoom.us/meeting/register/tZMpdOiqqDIiH91KPcgB2E_uu3dQmuFXOEzY" TargetMode="External"/><Relationship Id="rId22" Type="http://schemas.openxmlformats.org/officeDocument/2006/relationships/hyperlink" Target="https://us02web.zoom.us/meeting/register/tZ0qcemtrT4oGdWBlM13MTH-8qA2myj7oi7i" TargetMode="External"/><Relationship Id="rId27"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us02web.zoom.us/meeting/register/tZUrcOyvrD4sEtK09FmpOgYIGq59zYpswaxt" TargetMode="External"/><Relationship Id="rId5" Type="http://schemas.openxmlformats.org/officeDocument/2006/relationships/hyperlink" Target="https://us02web.zoom.us/meeting/register/tZctfuqrrT4jHdcqQBjAXJDsF-bjBCsyQspw" TargetMode="External"/><Relationship Id="rId4" Type="http://schemas.openxmlformats.org/officeDocument/2006/relationships/hyperlink" Target="https://us02web.zoom.us/meeting/register/tZEtdOGorjsvEt1vAmrr744EL1HPKRQgPU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us02web.zoom.us/meeting/register/tZYqdeGvpz4rG9RMi85f0AoZPzMo8wZCyUS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emtony@ggtrust.org" TargetMode="External"/><Relationship Id="rId5" Type="http://schemas.openxmlformats.org/officeDocument/2006/relationships/hyperlink" Target="https://us02web.zoom.us/meeting/register/tZEsde2tqz8qH9eNQZurh-ZZmUacdY5k5ABS"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mailto:gemsue@ggtrust.org" TargetMode="External"/><Relationship Id="rId3" Type="http://schemas.openxmlformats.org/officeDocument/2006/relationships/image" Target="../media/image1.jpeg"/><Relationship Id="rId7" Type="http://schemas.openxmlformats.org/officeDocument/2006/relationships/hyperlink" Target="mailto:emtony@ggtrust.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us02web.zoom.us/meeting/register/tZEkdO6orTstHtY79Rxp6sBCPxNitUsORcj2" TargetMode="External"/><Relationship Id="rId5" Type="http://schemas.openxmlformats.org/officeDocument/2006/relationships/hyperlink" Target="https://us02web.zoom.us/meeting/register/tZIkcuyorjspH9MNIcLNDGezzqCZ_FR5OhdX"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us02web.zoom.us/meeting/register/tZwpf-yqrz0iH9fjc-WmRIH7PvD6o7k4T2Mu" TargetMode="External"/><Relationship Id="rId5" Type="http://schemas.openxmlformats.org/officeDocument/2006/relationships/hyperlink" Target="https://us02web.zoom.us/meeting/register/tZAvc-irrzkoGd1SlHhn7ztbNENaN0IuoBZt"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s02web.zoom.us/meeting/register/tZUrfu6hqTIvEtCcySaYlHcBJpKEploC0Bxz" TargetMode="External"/><Relationship Id="rId5" Type="http://schemas.openxmlformats.org/officeDocument/2006/relationships/hyperlink" Target="https://us02web.zoom.us/meeting/register/tZ0qcemtrT4oGdWBlM13MTH-8qA2myj7oi7i" TargetMode="External"/><Relationship Id="rId4" Type="http://schemas.openxmlformats.org/officeDocument/2006/relationships/hyperlink" Target="https://us02web.zoom.us/j/88331272407#succes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us02web.zoom.us/meeting/register/tZIldO2grD4oHdW5jBzWuy9pupGCvAxY984t" TargetMode="External"/><Relationship Id="rId3" Type="http://schemas.openxmlformats.org/officeDocument/2006/relationships/image" Target="../media/image1.jpeg"/><Relationship Id="rId7" Type="http://schemas.openxmlformats.org/officeDocument/2006/relationships/hyperlink" Target="https://us02web.zoom.us/j/780747519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s02web.zoom.us/meeting/register/tZ0kc-qrqjMjGNceivw5F3cZ1HtUhGMQx5S6" TargetMode="External"/><Relationship Id="rId5" Type="http://schemas.openxmlformats.org/officeDocument/2006/relationships/hyperlink" Target="mailto:paul@glcommunities.org"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s02web.zoom.us/meeting/register/tZYpce-urzgvGNIn30zP5kz1ffE3WeN75LDt" TargetMode="External"/><Relationship Id="rId5" Type="http://schemas.openxmlformats.org/officeDocument/2006/relationships/hyperlink" Target="https://us02web.zoom.us/meeting/register/tZUpfuyppzorHtyj8XRXDW5EADMGzI-ldYH5" TargetMode="External"/><Relationship Id="rId4" Type="http://schemas.openxmlformats.org/officeDocument/2006/relationships/hyperlink" Target="https://us02web.zoom.us/meeting/register/tZcudOuorjsvHtXFspdLVgsQYm4PCnFDPs8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103596E-27D3-449E-85E1-C24E92CA112C}"/>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2F878792-8ABF-4595-9B31-F3EBB4DA4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0" name="AutoShape 5">
            <a:extLst>
              <a:ext uri="{FF2B5EF4-FFF2-40B4-BE49-F238E27FC236}">
                <a16:creationId xmlns:a16="http://schemas.microsoft.com/office/drawing/2014/main" id="{58BC6B30-7C0B-4E1C-8156-67249E69E3DB}"/>
              </a:ext>
            </a:extLst>
          </p:cNvPr>
          <p:cNvSpPr>
            <a:spLocks noChangeArrowheads="1"/>
          </p:cNvSpPr>
          <p:nvPr/>
        </p:nvSpPr>
        <p:spPr bwMode="auto">
          <a:xfrm>
            <a:off x="3308326" y="97186"/>
            <a:ext cx="5795712"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1" name="Text Box 6">
            <a:extLst>
              <a:ext uri="{FF2B5EF4-FFF2-40B4-BE49-F238E27FC236}">
                <a16:creationId xmlns:a16="http://schemas.microsoft.com/office/drawing/2014/main" id="{1FD9F716-EF4E-4856-8E03-9DF05A5F0BBD}"/>
              </a:ext>
            </a:extLst>
          </p:cNvPr>
          <p:cNvSpPr txBox="1">
            <a:spLocks noChangeArrowheads="1"/>
          </p:cNvSpPr>
          <p:nvPr/>
        </p:nvSpPr>
        <p:spPr bwMode="auto">
          <a:xfrm>
            <a:off x="3644230" y="640202"/>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a:solidFill>
                  <a:schemeClr val="bg1"/>
                </a:solidFill>
                <a:latin typeface="Quicksand Medium" panose="00000600000000000000" pitchFamily="2" charset="0"/>
              </a:rPr>
              <a:t>5</a:t>
            </a:r>
            <a:r>
              <a:rPr lang="en-US" altLang="en-US" sz="2000" baseline="30000">
                <a:solidFill>
                  <a:schemeClr val="bg1"/>
                </a:solidFill>
                <a:latin typeface="Quicksand Medium" panose="00000600000000000000" pitchFamily="2" charset="0"/>
              </a:rPr>
              <a:t>th</a:t>
            </a:r>
            <a:r>
              <a:rPr lang="en-US" altLang="en-US" sz="2000">
                <a:solidFill>
                  <a:schemeClr val="bg1"/>
                </a:solidFill>
                <a:latin typeface="Quicksand Medium" panose="00000600000000000000" pitchFamily="2" charset="0"/>
              </a:rPr>
              <a:t> April </a:t>
            </a:r>
            <a:r>
              <a:rPr kumimoji="0" lang="en-US" altLang="en-US" sz="2000" b="0" i="0" u="none" strike="noStrike" cap="none" normalizeH="0" baseline="0">
                <a:ln>
                  <a:noFill/>
                </a:ln>
                <a:solidFill>
                  <a:schemeClr val="bg1"/>
                </a:solidFill>
                <a:effectLst/>
                <a:latin typeface="Quicksand Medium" panose="00000600000000000000" pitchFamily="2" charset="0"/>
              </a:rPr>
              <a:t>– 16</a:t>
            </a:r>
            <a:r>
              <a:rPr kumimoji="0" lang="en-US" altLang="en-US" sz="2000" b="0" i="0" u="none" strike="noStrike" cap="none" normalizeH="0" baseline="30000">
                <a:ln>
                  <a:noFill/>
                </a:ln>
                <a:solidFill>
                  <a:schemeClr val="bg1"/>
                </a:solidFill>
                <a:effectLst/>
                <a:latin typeface="Quicksand Medium" panose="00000600000000000000" pitchFamily="2" charset="0"/>
              </a:rPr>
              <a:t>th</a:t>
            </a:r>
            <a:r>
              <a:rPr kumimoji="0" lang="en-US" altLang="en-US" sz="2000" b="0" i="0" u="none" strike="noStrike" cap="none" normalizeH="0" baseline="0">
                <a:ln>
                  <a:noFill/>
                </a:ln>
                <a:solidFill>
                  <a:schemeClr val="bg1"/>
                </a:solidFill>
                <a:effectLst/>
                <a:latin typeface="Quicksand Medium" panose="00000600000000000000" pitchFamily="2" charset="0"/>
              </a:rPr>
              <a:t> April  </a:t>
            </a:r>
          </a:p>
        </p:txBody>
      </p:sp>
      <p:sp>
        <p:nvSpPr>
          <p:cNvPr id="22" name="Text Box 7">
            <a:extLst>
              <a:ext uri="{FF2B5EF4-FFF2-40B4-BE49-F238E27FC236}">
                <a16:creationId xmlns:a16="http://schemas.microsoft.com/office/drawing/2014/main" id="{47780B8C-1131-4BEE-900D-A4F54BD07DF0}"/>
              </a:ext>
            </a:extLst>
          </p:cNvPr>
          <p:cNvSpPr txBox="1">
            <a:spLocks noChangeArrowheads="1"/>
          </p:cNvSpPr>
          <p:nvPr/>
        </p:nvSpPr>
        <p:spPr bwMode="auto">
          <a:xfrm>
            <a:off x="3454251" y="122566"/>
            <a:ext cx="5503862"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FFFFF"/>
                </a:solidFill>
                <a:effectLst/>
                <a:latin typeface="Quicksand Medium" panose="00000600000000000000" pitchFamily="2" charset="0"/>
              </a:rPr>
              <a:t>#GEMonline</a:t>
            </a:r>
            <a:endParaRPr kumimoji="0" lang="en-US" altLang="en-US" sz="3500" b="0" i="0" u="none" strike="noStrike" cap="none" normalizeH="0" baseline="0">
              <a:ln>
                <a:noFill/>
              </a:ln>
              <a:solidFill>
                <a:schemeClr val="tx1"/>
              </a:solidFill>
              <a:effectLst/>
              <a:latin typeface="Arial" panose="020B0604020202020204" pitchFamily="34" charset="0"/>
            </a:endParaRPr>
          </a:p>
        </p:txBody>
      </p:sp>
      <p:pic>
        <p:nvPicPr>
          <p:cNvPr id="23" name="Picture 3">
            <a:extLst>
              <a:ext uri="{FF2B5EF4-FFF2-40B4-BE49-F238E27FC236}">
                <a16:creationId xmlns:a16="http://schemas.microsoft.com/office/drawing/2014/main" id="{6523CFAC-E023-4963-9CEA-4FAC870721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5720" y="171482"/>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aphicFrame>
        <p:nvGraphicFramePr>
          <p:cNvPr id="3" name="Table 4">
            <a:extLst>
              <a:ext uri="{FF2B5EF4-FFF2-40B4-BE49-F238E27FC236}">
                <a16:creationId xmlns:a16="http://schemas.microsoft.com/office/drawing/2014/main" id="{ED629330-237F-4172-A220-10AE75625B1A}"/>
              </a:ext>
            </a:extLst>
          </p:cNvPr>
          <p:cNvGraphicFramePr>
            <a:graphicFrameLocks noGrp="1"/>
          </p:cNvGraphicFramePr>
          <p:nvPr>
            <p:extLst>
              <p:ext uri="{D42A27DB-BD31-4B8C-83A1-F6EECF244321}">
                <p14:modId xmlns:p14="http://schemas.microsoft.com/office/powerpoint/2010/main" val="144841106"/>
              </p:ext>
            </p:extLst>
          </p:nvPr>
        </p:nvGraphicFramePr>
        <p:xfrm>
          <a:off x="241178" y="1531124"/>
          <a:ext cx="11709644" cy="5021580"/>
        </p:xfrm>
        <a:graphic>
          <a:graphicData uri="http://schemas.openxmlformats.org/drawingml/2006/table">
            <a:tbl>
              <a:tblPr firstRow="1" bandRow="1">
                <a:tableStyleId>{5C22544A-7EE6-4342-B048-85BDC9FD1C3A}</a:tableStyleId>
              </a:tblPr>
              <a:tblGrid>
                <a:gridCol w="1324684">
                  <a:extLst>
                    <a:ext uri="{9D8B030D-6E8A-4147-A177-3AD203B41FA5}">
                      <a16:colId xmlns:a16="http://schemas.microsoft.com/office/drawing/2014/main" val="870518159"/>
                    </a:ext>
                  </a:extLst>
                </a:gridCol>
                <a:gridCol w="2076992">
                  <a:extLst>
                    <a:ext uri="{9D8B030D-6E8A-4147-A177-3AD203B41FA5}">
                      <a16:colId xmlns:a16="http://schemas.microsoft.com/office/drawing/2014/main" val="443031976"/>
                    </a:ext>
                  </a:extLst>
                </a:gridCol>
                <a:gridCol w="2076992">
                  <a:extLst>
                    <a:ext uri="{9D8B030D-6E8A-4147-A177-3AD203B41FA5}">
                      <a16:colId xmlns:a16="http://schemas.microsoft.com/office/drawing/2014/main" val="4158307481"/>
                    </a:ext>
                  </a:extLst>
                </a:gridCol>
                <a:gridCol w="2076992">
                  <a:extLst>
                    <a:ext uri="{9D8B030D-6E8A-4147-A177-3AD203B41FA5}">
                      <a16:colId xmlns:a16="http://schemas.microsoft.com/office/drawing/2014/main" val="3416622782"/>
                    </a:ext>
                  </a:extLst>
                </a:gridCol>
                <a:gridCol w="2076992">
                  <a:extLst>
                    <a:ext uri="{9D8B030D-6E8A-4147-A177-3AD203B41FA5}">
                      <a16:colId xmlns:a16="http://schemas.microsoft.com/office/drawing/2014/main" val="638173584"/>
                    </a:ext>
                  </a:extLst>
                </a:gridCol>
                <a:gridCol w="2076992">
                  <a:extLst>
                    <a:ext uri="{9D8B030D-6E8A-4147-A177-3AD203B41FA5}">
                      <a16:colId xmlns:a16="http://schemas.microsoft.com/office/drawing/2014/main" val="2596934995"/>
                    </a:ext>
                  </a:extLst>
                </a:gridCol>
              </a:tblGrid>
              <a:tr h="471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50" dirty="0">
                          <a:solidFill>
                            <a:srgbClr val="4CADA3"/>
                          </a:solidFill>
                          <a:latin typeface="Quicksand Medium" panose="00000600000000000000" pitchFamily="2" charset="0"/>
                        </a:rPr>
                        <a:t>Week commencing</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Monday</a:t>
                      </a:r>
                    </a:p>
                    <a:p>
                      <a:pPr algn="ctr"/>
                      <a:r>
                        <a:rPr lang="en-GB" sz="1250" b="0">
                          <a:solidFill>
                            <a:srgbClr val="F15022"/>
                          </a:solidFill>
                          <a:latin typeface="Quicksand Medium" panose="00000600000000000000" pitchFamily="2" charset="0"/>
                        </a:rPr>
                        <a:t>#skills</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Tuesday</a:t>
                      </a:r>
                    </a:p>
                    <a:p>
                      <a:pPr algn="ctr"/>
                      <a:r>
                        <a:rPr lang="en-GB" sz="1250" b="0">
                          <a:solidFill>
                            <a:srgbClr val="F15022"/>
                          </a:solidFill>
                          <a:latin typeface="Quicksand Medium" panose="00000600000000000000" pitchFamily="2" charset="0"/>
                        </a:rPr>
                        <a:t>#employability </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Wednesday</a:t>
                      </a:r>
                    </a:p>
                    <a:p>
                      <a:pPr algn="ctr"/>
                      <a:r>
                        <a:rPr lang="en-GB" sz="1250" b="0">
                          <a:solidFill>
                            <a:srgbClr val="F15022"/>
                          </a:solidFill>
                          <a:latin typeface="Quicksand Medium" panose="00000600000000000000" pitchFamily="2" charset="0"/>
                        </a:rPr>
                        <a:t>#wellbeing</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Thursday</a:t>
                      </a:r>
                    </a:p>
                    <a:p>
                      <a:pPr algn="ctr"/>
                      <a:r>
                        <a:rPr lang="en-GB" sz="1250" b="0">
                          <a:solidFill>
                            <a:srgbClr val="F15022"/>
                          </a:solidFill>
                          <a:latin typeface="Quicksand Medium" panose="00000600000000000000" pitchFamily="2" charset="0"/>
                        </a:rPr>
                        <a:t>#employability</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Friday</a:t>
                      </a:r>
                    </a:p>
                    <a:p>
                      <a:pPr algn="ctr"/>
                      <a:r>
                        <a:rPr lang="en-GB" sz="1250" b="0">
                          <a:solidFill>
                            <a:srgbClr val="F15022"/>
                          </a:solidFill>
                          <a:latin typeface="Quicksand Medium" panose="00000600000000000000" pitchFamily="2" charset="0"/>
                        </a:rPr>
                        <a:t>#social &amp; #wellbeing </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extLst>
                  <a:ext uri="{0D108BD9-81ED-4DB2-BD59-A6C34878D82A}">
                    <a16:rowId xmlns:a16="http://schemas.microsoft.com/office/drawing/2014/main" val="4274261181"/>
                  </a:ext>
                </a:extLst>
              </a:tr>
              <a:tr h="0">
                <a:tc>
                  <a:txBody>
                    <a:bodyPr/>
                    <a:lstStyle/>
                    <a:p>
                      <a:r>
                        <a:rPr lang="en-GB" sz="1250" b="1">
                          <a:solidFill>
                            <a:srgbClr val="F15022"/>
                          </a:solidFill>
                          <a:latin typeface="Quicksand Medium" panose="00000600000000000000" pitchFamily="2" charset="0"/>
                        </a:rPr>
                        <a:t>5</a:t>
                      </a:r>
                      <a:r>
                        <a:rPr lang="en-GB" sz="1250" b="1" baseline="30000">
                          <a:solidFill>
                            <a:srgbClr val="F15022"/>
                          </a:solidFill>
                          <a:latin typeface="Quicksand Medium" panose="00000600000000000000" pitchFamily="2" charset="0"/>
                        </a:rPr>
                        <a:t>th</a:t>
                      </a:r>
                      <a:r>
                        <a:rPr lang="en-GB" sz="1250" b="1">
                          <a:solidFill>
                            <a:srgbClr val="F15022"/>
                          </a:solidFill>
                          <a:latin typeface="Quicksand Medium" panose="00000600000000000000" pitchFamily="2" charset="0"/>
                        </a:rPr>
                        <a:t> April </a:t>
                      </a:r>
                    </a:p>
                  </a:txBody>
                  <a:tcPr anchor="ct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400" cap="none" spc="0" normalizeH="0" baseline="0" noProof="0">
                        <a:ln>
                          <a:noFill/>
                        </a:ln>
                        <a:solidFill>
                          <a:srgbClr val="F15022"/>
                        </a:solidFill>
                        <a:effectLst/>
                        <a:uLnTx/>
                        <a:uFillTx/>
                        <a:latin typeface="Quicksand Medium" panose="000006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400" cap="none" spc="0" normalizeH="0" baseline="0" noProof="0">
                        <a:ln>
                          <a:noFill/>
                        </a:ln>
                        <a:solidFill>
                          <a:srgbClr val="F15022"/>
                        </a:solidFill>
                        <a:effectLst/>
                        <a:uLnTx/>
                        <a:uFillTx/>
                        <a:latin typeface="Quicksand Medium" panose="000006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400" cap="none" spc="0" normalizeH="0" baseline="0" noProof="0">
                          <a:ln>
                            <a:noFill/>
                          </a:ln>
                          <a:solidFill>
                            <a:srgbClr val="F15022"/>
                          </a:solidFill>
                          <a:effectLst/>
                          <a:uLnTx/>
                          <a:uFillTx/>
                          <a:latin typeface="Quicksand Medium" panose="00000600000000000000" pitchFamily="2" charset="0"/>
                          <a:ea typeface="+mn-ea"/>
                          <a:cs typeface="+mn-cs"/>
                        </a:rPr>
                        <a:t>Easter Monday </a:t>
                      </a:r>
                      <a:endParaRPr kumimoji="0" lang="en-GB" sz="1400" b="0" i="0" u="none" strike="noStrike" kern="1400" cap="none" spc="0" normalizeH="0" baseline="0" noProof="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5">
                            <a:extLst>
                              <a:ext uri="{A12FA001-AC4F-418D-AE19-62706E023703}">
                                <ahyp:hlinkClr xmlns:ahyp="http://schemas.microsoft.com/office/drawing/2018/hyperlinkcolor" val="tx"/>
                              </a:ext>
                            </a:extLst>
                          </a:hlinkClick>
                        </a:rPr>
                        <a:t>Cheltenham Job Club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Mock interviews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and Sue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6">
                            <a:extLst>
                              <a:ext uri="{A12FA001-AC4F-418D-AE19-62706E023703}">
                                <ahyp:hlinkClr xmlns:ahyp="http://schemas.microsoft.com/office/drawing/2018/hyperlinkcolor" val="tx"/>
                              </a:ext>
                            </a:extLst>
                          </a:hlinkClick>
                        </a:rPr>
                        <a:t>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7">
                            <a:extLst>
                              <a:ext uri="{A12FA001-AC4F-418D-AE19-62706E023703}">
                                <ahyp:hlinkClr xmlns:ahyp="http://schemas.microsoft.com/office/drawing/2018/hyperlinkcolor" val="tx"/>
                              </a:ext>
                            </a:extLst>
                          </a:hlinkClick>
                        </a:rPr>
                        <a:t>Music and Song Singalong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GL Communities and friends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8">
                            <a:extLst>
                              <a:ext uri="{A12FA001-AC4F-418D-AE19-62706E023703}">
                                <ahyp:hlinkClr xmlns:ahyp="http://schemas.microsoft.com/office/drawing/2018/hyperlinkcolor" val="tx"/>
                              </a:ext>
                            </a:extLst>
                          </a:hlinkClick>
                        </a:rPr>
                        <a:t>Chair 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8">
                            <a:extLst>
                              <a:ext uri="{A12FA001-AC4F-418D-AE19-62706E023703}">
                                <ahyp:hlinkClr xmlns:ahyp="http://schemas.microsoft.com/office/drawing/2018/hyperlinkcolor" val="tx"/>
                              </a:ext>
                            </a:extLst>
                          </a:hlinkClick>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i="0" u="none" strike="noStrike" kern="1400" cap="none" spc="0" normalizeH="0" baseline="0" noProof="0" dirty="0">
                          <a:ln>
                            <a:noFill/>
                          </a:ln>
                          <a:solidFill>
                            <a:srgbClr val="F15022"/>
                          </a:solidFill>
                          <a:effectLst/>
                          <a:uLnTx/>
                          <a:uFillTx/>
                          <a:latin typeface="Quicksand Medium"/>
                          <a:ea typeface="+mn-ea"/>
                          <a:cs typeface="+mn-cs"/>
                        </a:rPr>
                        <a:t>10am:</a:t>
                      </a:r>
                      <a:r>
                        <a:rPr lang="en-GB" sz="1200" b="1" i="0" u="none" strike="noStrike" kern="1400" cap="none" spc="0" normalizeH="0" baseline="0" noProof="0" dirty="0">
                          <a:ln>
                            <a:noFill/>
                          </a:ln>
                          <a:solidFill>
                            <a:srgbClr val="F15022"/>
                          </a:solidFill>
                          <a:effectLst/>
                          <a:uLnTx/>
                          <a:uFillTx/>
                          <a:latin typeface="Quicksand Medium"/>
                          <a:ea typeface="+mn-ea"/>
                          <a:cs typeface="+mn-cs"/>
                        </a:rPr>
                        <a:t> </a:t>
                      </a:r>
                      <a:r>
                        <a:rPr lang="en-GB" sz="1250" b="1" i="0" u="none" strike="noStrike" kern="1400" cap="none" spc="0" normalizeH="0" baseline="0" noProof="0" dirty="0">
                          <a:ln>
                            <a:noFill/>
                          </a:ln>
                          <a:solidFill>
                            <a:srgbClr val="4CADA3"/>
                          </a:solidFill>
                          <a:effectLst/>
                          <a:uLnTx/>
                          <a:uFillTx/>
                          <a:latin typeface="Quicksand Medium"/>
                          <a:ea typeface="+mn-ea"/>
                          <a:cs typeface="+mn-cs"/>
                          <a:hlinkClick r:id="rId9">
                            <a:extLst>
                              <a:ext uri="{A12FA001-AC4F-418D-AE19-62706E023703}">
                                <ahyp:hlinkClr xmlns:ahyp="http://schemas.microsoft.com/office/drawing/2018/hyperlinkcolor" val="tx"/>
                              </a:ext>
                            </a:extLst>
                          </a:hlinkClick>
                        </a:rPr>
                        <a:t>Gloucester Job Club </a:t>
                      </a:r>
                      <a:r>
                        <a:rPr lang="en-GB" sz="1000" b="0" i="0" u="none" strike="noStrike" kern="1400" cap="none" spc="0" normalizeH="0" baseline="0" noProof="0" dirty="0">
                          <a:ln>
                            <a:noFill/>
                          </a:ln>
                          <a:solidFill>
                            <a:srgbClr val="000000"/>
                          </a:solidFill>
                          <a:effectLst/>
                          <a:uLnTx/>
                          <a:uFillTx/>
                          <a:latin typeface="Quicksand Medium"/>
                          <a:ea typeface="+mn-ea"/>
                          <a:cs typeface="+mn-cs"/>
                        </a:rPr>
                        <a:t>with the GEM team </a:t>
                      </a:r>
                      <a:endParaRPr kumimoji="0" lang="en-GB" sz="1200" b="0" i="0" u="none" strike="noStrike" kern="1200" cap="none" spc="0" normalizeH="0" baseline="0" noProof="0" dirty="0">
                        <a:ln>
                          <a:noFill/>
                        </a:ln>
                        <a:effectLst/>
                        <a:uLnTx/>
                        <a:uFillTx/>
                        <a:latin typeface="Quicksand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0">
                            <a:extLst>
                              <a:ext uri="{A12FA001-AC4F-418D-AE19-62706E023703}">
                                <ahyp:hlinkClr xmlns:ahyp="http://schemas.microsoft.com/office/drawing/2018/hyperlinkcolor" val="tx"/>
                              </a:ext>
                            </a:extLst>
                          </a:hlinkClick>
                        </a:rPr>
                        <a:t>ESL support group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Carole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1">
                            <a:extLst>
                              <a:ext uri="{A12FA001-AC4F-418D-AE19-62706E023703}">
                                <ahyp:hlinkClr xmlns:ahyp="http://schemas.microsoft.com/office/drawing/2018/hyperlinkcolor" val="tx"/>
                              </a:ext>
                            </a:extLst>
                          </a:hlinkClick>
                        </a:rPr>
                        <a:t>Journaling for positivity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Donna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2">
                            <a:extLst>
                              <a:ext uri="{A12FA001-AC4F-418D-AE19-62706E023703}">
                                <ahyp:hlinkClr xmlns:ahyp="http://schemas.microsoft.com/office/drawing/2018/hyperlinkcolor" val="tx"/>
                              </a:ext>
                            </a:extLst>
                          </a:hlinkClick>
                        </a:rPr>
                        <a:t>Create Connections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extLst>
                  <a:ext uri="{0D108BD9-81ED-4DB2-BD59-A6C34878D82A}">
                    <a16:rowId xmlns:a16="http://schemas.microsoft.com/office/drawing/2014/main" val="3763562793"/>
                  </a:ext>
                </a:extLst>
              </a:tr>
              <a:tr h="1707816">
                <a:tc>
                  <a:txBody>
                    <a:bodyPr/>
                    <a:lstStyle/>
                    <a:p>
                      <a:r>
                        <a:rPr lang="en-GB" sz="1250" b="1">
                          <a:solidFill>
                            <a:srgbClr val="F15022"/>
                          </a:solidFill>
                          <a:latin typeface="Quicksand Medium" panose="00000600000000000000" pitchFamily="2" charset="0"/>
                        </a:rPr>
                        <a:t>12</a:t>
                      </a:r>
                      <a:r>
                        <a:rPr lang="en-GB" sz="1250" b="1" baseline="30000">
                          <a:solidFill>
                            <a:srgbClr val="F15022"/>
                          </a:solidFill>
                          <a:latin typeface="Quicksand Medium" panose="00000600000000000000" pitchFamily="2" charset="0"/>
                        </a:rPr>
                        <a:t>th</a:t>
                      </a:r>
                      <a:r>
                        <a:rPr lang="en-GB" sz="1250" b="1">
                          <a:solidFill>
                            <a:srgbClr val="F15022"/>
                          </a:solidFill>
                          <a:latin typeface="Quicksand Medium" panose="00000600000000000000" pitchFamily="2" charset="0"/>
                        </a:rPr>
                        <a:t> April </a:t>
                      </a:r>
                    </a:p>
                  </a:txBody>
                  <a:tcPr anchor="ct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3">
                            <a:extLst>
                              <a:ext uri="{A12FA001-AC4F-418D-AE19-62706E023703}">
                                <ahyp:hlinkClr xmlns:ahyp="http://schemas.microsoft.com/office/drawing/2018/hyperlinkcolor" val="tx"/>
                              </a:ext>
                            </a:extLst>
                          </a:hlinkClick>
                        </a:rPr>
                        <a:t>Drafting your cover letter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Sue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4">
                            <a:extLst>
                              <a:ext uri="{A12FA001-AC4F-418D-AE19-62706E023703}">
                                <ahyp:hlinkClr xmlns:ahyp="http://schemas.microsoft.com/office/drawing/2018/hyperlinkcolor" val="tx"/>
                              </a:ext>
                            </a:extLst>
                          </a:hlinkClick>
                        </a:rPr>
                        <a:t>Be Seen Be Heard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Adam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Mock interviews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and Sue </a:t>
                      </a:r>
                    </a:p>
                    <a:p>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5">
                            <a:extLst>
                              <a:ext uri="{A12FA001-AC4F-418D-AE19-62706E023703}">
                                <ahyp:hlinkClr xmlns:ahyp="http://schemas.microsoft.com/office/drawing/2018/hyperlinkcolor" val="tx"/>
                              </a:ext>
                            </a:extLst>
                          </a:hlinkClick>
                        </a:rPr>
                        <a:t>Cheltenham Job Club</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5">
                            <a:extLst>
                              <a:ext uri="{A12FA001-AC4F-418D-AE19-62706E023703}">
                                <ahyp:hlinkClr xmlns:ahyp="http://schemas.microsoft.com/office/drawing/2018/hyperlinkcolor" val="tx"/>
                              </a:ext>
                            </a:extLst>
                          </a:hlinkClick>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6">
                            <a:extLst>
                              <a:ext uri="{A12FA001-AC4F-418D-AE19-62706E023703}">
                                <ahyp:hlinkClr xmlns:ahyp="http://schemas.microsoft.com/office/drawing/2018/hyperlinkcolor" val="tx"/>
                              </a:ext>
                            </a:extLst>
                          </a:hlinkClick>
                        </a:rPr>
                        <a:t>CV and cover letter workshop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Mock interviews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and Sue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6">
                            <a:extLst>
                              <a:ext uri="{A12FA001-AC4F-418D-AE19-62706E023703}">
                                <ahyp:hlinkClr xmlns:ahyp="http://schemas.microsoft.com/office/drawing/2018/hyperlinkcolor" val="tx"/>
                              </a:ext>
                            </a:extLst>
                          </a:hlinkClick>
                        </a:rPr>
                        <a:t>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7">
                            <a:extLst>
                              <a:ext uri="{A12FA001-AC4F-418D-AE19-62706E023703}">
                                <ahyp:hlinkClr xmlns:ahyp="http://schemas.microsoft.com/office/drawing/2018/hyperlinkcolor" val="tx"/>
                              </a:ext>
                            </a:extLst>
                          </a:hlinkClick>
                        </a:rPr>
                        <a:t>Music and Song Singalong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GL Communities and friends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8">
                            <a:extLst>
                              <a:ext uri="{A12FA001-AC4F-418D-AE19-62706E023703}">
                                <ahyp:hlinkClr xmlns:ahyp="http://schemas.microsoft.com/office/drawing/2018/hyperlinkcolor" val="tx"/>
                              </a:ext>
                            </a:extLst>
                          </a:hlinkClick>
                        </a:rPr>
                        <a:t>Chair 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8">
                            <a:extLst>
                              <a:ext uri="{A12FA001-AC4F-418D-AE19-62706E023703}">
                                <ahyp:hlinkClr xmlns:ahyp="http://schemas.microsoft.com/office/drawing/2018/hyperlinkcolor" val="tx"/>
                              </a:ext>
                            </a:extLst>
                          </a:hlinkClick>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i="0" u="none" strike="noStrike" kern="1400" cap="none" spc="0" normalizeH="0" baseline="0" noProof="0" dirty="0">
                          <a:ln>
                            <a:noFill/>
                          </a:ln>
                          <a:solidFill>
                            <a:srgbClr val="F15022"/>
                          </a:solidFill>
                          <a:effectLst/>
                          <a:uLnTx/>
                          <a:uFillTx/>
                          <a:latin typeface="Quicksand Medium"/>
                          <a:ea typeface="+mn-ea"/>
                          <a:cs typeface="+mn-cs"/>
                        </a:rPr>
                        <a:t>10am:</a:t>
                      </a:r>
                      <a:r>
                        <a:rPr lang="en-GB" sz="1200" b="1" i="0" u="none" strike="noStrike" kern="1400" cap="none" spc="0" normalizeH="0" baseline="0" noProof="0" dirty="0">
                          <a:ln>
                            <a:noFill/>
                          </a:ln>
                          <a:solidFill>
                            <a:srgbClr val="F15022"/>
                          </a:solidFill>
                          <a:effectLst/>
                          <a:uLnTx/>
                          <a:uFillTx/>
                          <a:latin typeface="Quicksand Medium"/>
                          <a:ea typeface="+mn-ea"/>
                          <a:cs typeface="+mn-cs"/>
                        </a:rPr>
                        <a:t> </a:t>
                      </a:r>
                      <a:r>
                        <a:rPr lang="en-GB" sz="1250" b="1" i="0" u="none" strike="noStrike" kern="1400" cap="none" spc="0" normalizeH="0" baseline="0" noProof="0" dirty="0">
                          <a:ln>
                            <a:noFill/>
                          </a:ln>
                          <a:solidFill>
                            <a:srgbClr val="4CADA3"/>
                          </a:solidFill>
                          <a:effectLst/>
                          <a:uLnTx/>
                          <a:uFillTx/>
                          <a:latin typeface="Quicksand Medium"/>
                          <a:ea typeface="+mn-ea"/>
                          <a:cs typeface="+mn-cs"/>
                          <a:hlinkClick r:id="rId9">
                            <a:extLst>
                              <a:ext uri="{A12FA001-AC4F-418D-AE19-62706E023703}">
                                <ahyp:hlinkClr xmlns:ahyp="http://schemas.microsoft.com/office/drawing/2018/hyperlinkcolor" val="tx"/>
                              </a:ext>
                            </a:extLst>
                          </a:hlinkClick>
                        </a:rPr>
                        <a:t>Gloucester Job Club </a:t>
                      </a:r>
                      <a:r>
                        <a:rPr lang="en-GB" sz="1000" b="0" i="0" u="none" strike="noStrike" kern="1400" cap="none" spc="0" normalizeH="0" baseline="0" noProof="0" dirty="0">
                          <a:ln>
                            <a:noFill/>
                          </a:ln>
                          <a:solidFill>
                            <a:srgbClr val="000000"/>
                          </a:solidFill>
                          <a:effectLst/>
                          <a:uLnTx/>
                          <a:uFillTx/>
                          <a:latin typeface="Quicksand Medium"/>
                          <a:ea typeface="+mn-ea"/>
                          <a:cs typeface="+mn-cs"/>
                        </a:rPr>
                        <a:t>with the GEM team </a:t>
                      </a:r>
                      <a:endParaRPr kumimoji="0" lang="en-GB" sz="1200" b="0" i="0" u="none" strike="noStrike" kern="1200" cap="none" spc="0" normalizeH="0" baseline="0" noProof="0" dirty="0">
                        <a:ln>
                          <a:noFill/>
                        </a:ln>
                        <a:effectLst/>
                        <a:uLnTx/>
                        <a:uFillTx/>
                        <a:latin typeface="Quicksand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0">
                            <a:extLst>
                              <a:ext uri="{A12FA001-AC4F-418D-AE19-62706E023703}">
                                <ahyp:hlinkClr xmlns:ahyp="http://schemas.microsoft.com/office/drawing/2018/hyperlinkcolor" val="tx"/>
                              </a:ext>
                            </a:extLst>
                          </a:hlinkClick>
                        </a:rPr>
                        <a:t>ESL support group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Carole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a:t>
                      </a:r>
                      <a:r>
                        <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sz="10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7">
                            <a:extLst>
                              <a:ext uri="{A12FA001-AC4F-418D-AE19-62706E023703}">
                                <ahyp:hlinkClr xmlns:ahyp="http://schemas.microsoft.com/office/drawing/2018/hyperlinkcolor" val="tx"/>
                              </a:ext>
                            </a:extLst>
                          </a:hlinkClick>
                        </a:rPr>
                        <a:t>Everything you wanted to know about numbers but were afraid to ask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Richard from Adult Education</a:t>
                      </a:r>
                      <a:endParaRPr kumimoji="0" lang="en-GB" sz="125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3.00pm:</a:t>
                      </a:r>
                      <a:r>
                        <a:rPr kumimoji="0" lang="en-GB" sz="1100" b="1" i="0" u="none" strike="noStrike" kern="1400" cap="none" spc="0" normalizeH="0" baseline="0" noProof="0" dirty="0">
                          <a:ln>
                            <a:noFill/>
                          </a:ln>
                          <a:solidFill>
                            <a:srgbClr val="0563C1"/>
                          </a:solidFill>
                          <a:effectLst/>
                          <a:uLnTx/>
                          <a:uFillTx/>
                          <a:latin typeface="Quicksand Medium" panose="00000600000000000000" pitchFamily="2" charset="0"/>
                          <a:ea typeface="+mn-ea"/>
                          <a:cs typeface="+mn-cs"/>
                          <a:hlinkClick r:id="rId18">
                            <a:extLst>
                              <a:ext uri="{A12FA001-AC4F-418D-AE19-62706E023703}">
                                <ahyp:hlinkClr xmlns:ahyp="http://schemas.microsoft.com/office/drawing/2018/hyperlinkcolor" val="tx"/>
                              </a:ext>
                            </a:extLst>
                          </a:hlinkClick>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8">
                            <a:extLst>
                              <a:ext uri="{A12FA001-AC4F-418D-AE19-62706E023703}">
                                <ahyp:hlinkClr xmlns:ahyp="http://schemas.microsoft.com/office/drawing/2018/hyperlinkcolor" val="tx"/>
                              </a:ext>
                            </a:extLst>
                          </a:hlinkClick>
                        </a:rPr>
                        <a:t>Interview skills workshop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Your Talent Solutions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1">
                            <a:extLst>
                              <a:ext uri="{A12FA001-AC4F-418D-AE19-62706E023703}">
                                <ahyp:hlinkClr xmlns:ahyp="http://schemas.microsoft.com/office/drawing/2018/hyperlinkcolor" val="tx"/>
                              </a:ext>
                            </a:extLst>
                          </a:hlinkClick>
                        </a:rPr>
                        <a:t>Journaling for positivity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Donna </a:t>
                      </a:r>
                    </a:p>
                    <a:p>
                      <a:endParaRPr lang="en-GB" sz="1200" dirty="0">
                        <a:latin typeface="Quicksand Medium" panose="000006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2">
                            <a:extLst>
                              <a:ext uri="{A12FA001-AC4F-418D-AE19-62706E023703}">
                                <ahyp:hlinkClr xmlns:ahyp="http://schemas.microsoft.com/office/drawing/2018/hyperlinkcolor" val="tx"/>
                              </a:ext>
                            </a:extLst>
                          </a:hlinkClick>
                        </a:rPr>
                        <a:t>Create Connections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lvl="0">
                        <a:buNone/>
                      </a:pPr>
                      <a:endParaRPr lang="en-GB" sz="1200" dirty="0">
                        <a:latin typeface="Quicksand Medium"/>
                      </a:endParaRPr>
                    </a:p>
                    <a:p>
                      <a:pPr marL="0" marR="0" lvl="0" indent="0" algn="l" rtl="0">
                        <a:lnSpc>
                          <a:spcPct val="100000"/>
                        </a:lnSpc>
                        <a:spcBef>
                          <a:spcPts val="0"/>
                        </a:spcBef>
                        <a:spcAft>
                          <a:spcPts val="0"/>
                        </a:spcAft>
                        <a:buClrTx/>
                        <a:buSzTx/>
                        <a:buFontTx/>
                        <a:buNone/>
                      </a:pPr>
                      <a:r>
                        <a:rPr lang="en-GB" sz="1100" b="1" i="0" u="none" strike="noStrike" kern="1400" cap="none" spc="0" normalizeH="0" baseline="0" noProof="0" dirty="0">
                          <a:ln>
                            <a:noFill/>
                          </a:ln>
                          <a:solidFill>
                            <a:srgbClr val="F15022"/>
                          </a:solidFill>
                          <a:effectLst/>
                          <a:uLnTx/>
                          <a:uFillTx/>
                          <a:latin typeface="Quicksand Medium"/>
                          <a:ea typeface="+mn-ea"/>
                          <a:cs typeface="+mn-cs"/>
                        </a:rPr>
                        <a:t>1pm: </a:t>
                      </a:r>
                      <a:r>
                        <a:rPr lang="en-GB" sz="1250" b="1" i="0" u="none" strike="noStrike" kern="1400" cap="none" spc="0" normalizeH="0" baseline="0" noProof="0" dirty="0">
                          <a:ln>
                            <a:noFill/>
                          </a:ln>
                          <a:solidFill>
                            <a:srgbClr val="4CADA3"/>
                          </a:solidFill>
                          <a:effectLst/>
                          <a:uLnTx/>
                          <a:uFillTx/>
                          <a:latin typeface="Quicksand Medium"/>
                          <a:ea typeface="+mn-ea"/>
                          <a:cs typeface="+mn-cs"/>
                          <a:hlinkClick r:id="rId19">
                            <a:extLst>
                              <a:ext uri="{A12FA001-AC4F-418D-AE19-62706E023703}">
                                <ahyp:hlinkClr xmlns:ahyp="http://schemas.microsoft.com/office/drawing/2018/hyperlinkcolor" val="tx"/>
                              </a:ext>
                            </a:extLst>
                          </a:hlinkClick>
                        </a:rPr>
                        <a:t>Medals for Courage Textile Workshop </a:t>
                      </a:r>
                      <a:r>
                        <a:rPr kumimoji="0" lang="en-GB" sz="1000" b="0" i="0" u="none" strike="noStrike" kern="1400" cap="none" spc="0" normalizeH="0" baseline="0" noProof="0" dirty="0">
                          <a:ln>
                            <a:noFill/>
                          </a:ln>
                          <a:solidFill>
                            <a:srgbClr val="000000"/>
                          </a:solidFill>
                          <a:effectLst/>
                          <a:uLnTx/>
                          <a:uFillTx/>
                          <a:latin typeface="Quicksand Medium"/>
                          <a:ea typeface="+mn-ea"/>
                          <a:cs typeface="+mn-cs"/>
                        </a:rPr>
                        <a:t>with Amanda</a:t>
                      </a:r>
                      <a:r>
                        <a:rPr lang="en-GB" sz="1000" b="0" i="0" u="none" strike="noStrike" kern="1400" cap="none" spc="0" normalizeH="0" baseline="0" noProof="0" dirty="0">
                          <a:ln>
                            <a:noFill/>
                          </a:ln>
                          <a:solidFill>
                            <a:srgbClr val="000000"/>
                          </a:solidFill>
                          <a:effectLst/>
                          <a:uLnTx/>
                          <a:uFillTx/>
                          <a:latin typeface="Quicksand Medium"/>
                          <a:ea typeface="+mn-ea"/>
                          <a:cs typeface="+mn-cs"/>
                        </a:rPr>
                        <a:t> </a:t>
                      </a:r>
                      <a:endParaRPr kumimoji="0" lang="en-GB" dirty="0"/>
                    </a:p>
                    <a:p>
                      <a:endParaRPr lang="en-GB" sz="1200" dirty="0">
                        <a:latin typeface="Quicksand Medium" panose="00000600000000000000" pitchFamily="2" charset="0"/>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extLst>
                  <a:ext uri="{0D108BD9-81ED-4DB2-BD59-A6C34878D82A}">
                    <a16:rowId xmlns:a16="http://schemas.microsoft.com/office/drawing/2014/main" val="2372727687"/>
                  </a:ext>
                </a:extLst>
              </a:tr>
            </a:tbl>
          </a:graphicData>
        </a:graphic>
      </p:graphicFrame>
    </p:spTree>
    <p:extLst>
      <p:ext uri="{BB962C8B-B14F-4D97-AF65-F5344CB8AC3E}">
        <p14:creationId xmlns:p14="http://schemas.microsoft.com/office/powerpoint/2010/main" val="81178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284166" y="2107611"/>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600" b="1" dirty="0">
                <a:solidFill>
                  <a:srgbClr val="4CADA3"/>
                </a:solidFill>
                <a:latin typeface="Quicksand Medium" panose="00000600000000000000" pitchFamily="2" charset="0"/>
              </a:rPr>
              <a:t>1.30p</a:t>
            </a: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m </a:t>
            </a: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2.3</a:t>
            </a: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0</a:t>
            </a: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pm</a:t>
            </a: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How to ‘sell’ yourself to interviewers</a:t>
            </a:r>
            <a:r>
              <a:rPr kumimoji="0" lang="en-GB" altLang="en-US" sz="24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6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Tony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22</a:t>
            </a:r>
            <a:r>
              <a:rPr kumimoji="0" lang="en-GB" altLang="en-US" sz="1400" b="1" i="0" u="none" strike="noStrike" kern="1200" cap="none" spc="0" normalizeH="0" baseline="30000" noProof="0" dirty="0">
                <a:ln>
                  <a:noFill/>
                </a:ln>
                <a:solidFill>
                  <a:srgbClr val="F15022"/>
                </a:solidFill>
                <a:effectLst/>
                <a:uLnTx/>
                <a:uFillTx/>
                <a:latin typeface="Quicksand Medium" panose="00000600000000000000" pitchFamily="2" charset="0"/>
                <a:ea typeface="+mn-ea"/>
                <a:cs typeface="+mn-cs"/>
              </a:rPr>
              <a:t>nd</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April</a:t>
            </a:r>
            <a:r>
              <a:rPr kumimoji="0" lang="en-GB" altLang="en-US" sz="14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Join Tony as he shares some of his top tips and advice on how to present yourself in the best possible 			light to prospective interviewers. </a:t>
            </a:r>
            <a:r>
              <a:rPr kumimoji="0" lang="en-GB" altLang="en-US" sz="16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4"/>
              </a:rPr>
              <a:t>here</a:t>
            </a:r>
            <a:r>
              <a:rPr kumimoji="0" lang="en-GB" altLang="en-US" sz="1600" b="1" i="0" u="none" strike="noStrike" kern="1200" cap="none" spc="0" normalizeH="0" baseline="0" noProof="0" dirty="0">
                <a:ln>
                  <a:noFill/>
                </a:ln>
                <a:solidFill>
                  <a:srgbClr val="116AC4"/>
                </a:solidFill>
                <a:effectLst/>
                <a:uLnTx/>
                <a:uFillTx/>
                <a:latin typeface="Quicksand Medium" panose="00000600000000000000" pitchFamily="2" charset="0"/>
                <a:ea typeface="+mn-ea"/>
                <a:cs typeface="+mn-cs"/>
                <a:hlinkClick r:id="rId4"/>
              </a:rPr>
              <a:t>:</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4"/>
              </a:rPr>
              <a:t> </a:t>
            </a:r>
            <a:endParaRPr kumimoji="0" lang="en-GB" altLang="en-US" sz="1600" b="1" i="0" u="sng" strike="noStrike" kern="1200" cap="none" spc="0" normalizeH="0" baseline="0" noProof="0" dirty="0">
              <a:ln>
                <a:noFill/>
              </a:ln>
              <a:solidFill>
                <a:srgbClr val="085296"/>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rgbClr val="000000"/>
              </a:solidFill>
              <a:effectLst/>
              <a:latin typeface="Quicksand Medium" panose="00000600000000000000" pitchFamily="2" charset="0"/>
            </a:endParaRPr>
          </a:p>
          <a:p>
            <a:pPr lvl="0" eaLnBrk="0" fontAlgn="base" hangingPunct="0">
              <a:spcBef>
                <a:spcPct val="0"/>
              </a:spcBef>
              <a:spcAft>
                <a:spcPct val="0"/>
              </a:spcAft>
              <a:defRPr/>
            </a:pPr>
            <a:r>
              <a:rPr lang="en-GB" altLang="en-US" sz="1600" b="1" dirty="0">
                <a:solidFill>
                  <a:srgbClr val="4CADA3"/>
                </a:solidFill>
                <a:latin typeface="Quicksand Medium" panose="00000600000000000000" pitchFamily="2" charset="0"/>
              </a:rPr>
              <a:t>3pm – 4pm</a:t>
            </a:r>
            <a:r>
              <a:rPr lang="en-GB" altLang="en-US" b="1" dirty="0">
                <a:solidFill>
                  <a:srgbClr val="4CADA3"/>
                </a:solidFill>
                <a:latin typeface="Quicksand Medium" panose="00000600000000000000" pitchFamily="2" charset="0"/>
              </a:rPr>
              <a:t>		</a:t>
            </a:r>
            <a:r>
              <a:rPr lang="en-GB" altLang="en-US" sz="2000" b="1" dirty="0">
                <a:solidFill>
                  <a:srgbClr val="4CADA3"/>
                </a:solidFill>
                <a:latin typeface="Quicksand Medium" panose="00000600000000000000" pitchFamily="2" charset="0"/>
              </a:rPr>
              <a:t>Interview Skills </a:t>
            </a:r>
            <a:r>
              <a:rPr lang="en-GB" altLang="en-US" sz="1600" dirty="0">
                <a:solidFill>
                  <a:srgbClr val="000000"/>
                </a:solidFill>
                <a:latin typeface="Quicksand Medium" panose="00000600000000000000" pitchFamily="2" charset="0"/>
              </a:rPr>
              <a:t>with Your Talent Solutions</a:t>
            </a:r>
          </a:p>
          <a:p>
            <a:pPr lvl="0" eaLnBrk="0" fontAlgn="base" hangingPunct="0">
              <a:spcBef>
                <a:spcPct val="0"/>
              </a:spcBef>
              <a:spcAft>
                <a:spcPct val="0"/>
              </a:spcAft>
              <a:defRPr/>
            </a:pPr>
            <a:r>
              <a:rPr lang="en-GB" altLang="en-US" sz="1400" b="1" dirty="0">
                <a:solidFill>
                  <a:srgbClr val="F15022"/>
                </a:solidFill>
                <a:latin typeface="Quicksand Medium" panose="00000600000000000000" pitchFamily="2" charset="0"/>
              </a:rPr>
              <a:t>15</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2000" b="1" dirty="0">
                <a:solidFill>
                  <a:srgbClr val="F15022"/>
                </a:solidFill>
                <a:latin typeface="Quicksand Medium" panose="00000600000000000000" pitchFamily="2" charset="0"/>
              </a:rPr>
              <a:t>			</a:t>
            </a:r>
            <a:r>
              <a:rPr lang="en-GB" altLang="en-US" sz="1400" dirty="0">
                <a:latin typeface="Quicksand Medium" panose="00000600000000000000" pitchFamily="2" charset="0"/>
              </a:rPr>
              <a:t>Learn how to be your best in an interview-based situation.</a:t>
            </a:r>
            <a:r>
              <a:rPr lang="en-GB" altLang="en-US" sz="1400" dirty="0">
                <a:solidFill>
                  <a:srgbClr val="000000"/>
                </a:solidFill>
                <a:latin typeface="Quicksand Medium" panose="00000600000000000000" pitchFamily="2" charset="0"/>
              </a:rPr>
              <a:t>	</a:t>
            </a:r>
            <a:r>
              <a:rPr lang="en-GB" altLang="en-US" sz="2000" b="1" dirty="0">
                <a:solidFill>
                  <a:srgbClr val="000000"/>
                </a:solidFill>
                <a:latin typeface="Quicksand Medium" panose="00000600000000000000" pitchFamily="2" charset="0"/>
              </a:rPr>
              <a:t>		</a:t>
            </a:r>
          </a:p>
          <a:p>
            <a:pPr lvl="0" eaLnBrk="0" fontAlgn="base" hangingPunct="0">
              <a:spcBef>
                <a:spcPct val="0"/>
              </a:spcBef>
              <a:spcAft>
                <a:spcPct val="0"/>
              </a:spcAft>
              <a:defRPr/>
            </a:pPr>
            <a:r>
              <a:rPr lang="en-GB" altLang="en-US" sz="2000" b="1" dirty="0">
                <a:solidFill>
                  <a:srgbClr val="000000"/>
                </a:solidFill>
                <a:latin typeface="Quicksand Medium" panose="00000600000000000000" pitchFamily="2" charset="0"/>
              </a:rPr>
              <a:t>			</a:t>
            </a:r>
            <a:r>
              <a:rPr lang="en-GB" altLang="en-US" sz="1600" b="1" dirty="0">
                <a:solidFill>
                  <a:srgbClr val="000000"/>
                </a:solidFill>
                <a:latin typeface="Quicksand Medium" panose="00000600000000000000" pitchFamily="2" charset="0"/>
              </a:rPr>
              <a:t>Register </a:t>
            </a:r>
            <a:r>
              <a:rPr lang="en-GB" altLang="en-US" sz="1600" b="1" dirty="0">
                <a:solidFill>
                  <a:srgbClr val="000000"/>
                </a:solidFill>
                <a:latin typeface="Quicksand Medium" panose="00000600000000000000" pitchFamily="2" charset="0"/>
                <a:hlinkClick r:id="rId4"/>
              </a:rPr>
              <a:t>here</a:t>
            </a:r>
            <a:endParaRPr lang="en-GB" altLang="en-US" sz="1600" b="1" dirty="0">
              <a:solidFill>
                <a:srgbClr val="000000"/>
              </a:solidFill>
              <a:latin typeface="Quicksand Medium" panose="00000600000000000000" pitchFamily="2" charset="0"/>
            </a:endParaRPr>
          </a:p>
          <a:p>
            <a:pPr lvl="0" eaLnBrk="0" fontAlgn="base" hangingPunct="0">
              <a:spcBef>
                <a:spcPct val="0"/>
              </a:spcBef>
              <a:spcAft>
                <a:spcPct val="0"/>
              </a:spcAft>
              <a:defRPr/>
            </a:pPr>
            <a:endParaRPr lang="en-GB" altLang="en-US" sz="1600" b="1" u="sng" dirty="0">
              <a:solidFill>
                <a:srgbClr val="000000"/>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1.30pm – 2.30pm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Job Searching tips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Jason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29th April 			</a:t>
            </a:r>
            <a:r>
              <a:rPr kumimoji="0" lang="en-GB" altLang="en-US" sz="14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rPr>
              <a:t>A run through of some useful tools and techniques to help make your job searching more efficient and</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to not miss out on great opportunities. 	</a:t>
            </a:r>
            <a:r>
              <a:rPr kumimoji="0" lang="en-GB" altLang="en-US" sz="14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5"/>
              </a:rPr>
              <a:t>here: </a:t>
            </a:r>
            <a:endPar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endParaRPr>
          </a:p>
          <a:p>
            <a:pPr lvl="0" eaLnBrk="0" fontAlgn="base" hangingPunct="0">
              <a:spcBef>
                <a:spcPct val="0"/>
              </a:spcBef>
              <a:spcAft>
                <a:spcPct val="0"/>
              </a:spcAft>
              <a:defRPr/>
            </a:pPr>
            <a:endParaRPr lang="en-GB" altLang="en-US" sz="1600" b="1" u="sng" dirty="0">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6" y="1407665"/>
            <a:ext cx="3670793"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#employability </a:t>
            </a:r>
            <a:endParaRPr kumimoji="0" lang="en-US" altLang="en-US" sz="3500" b="0" i="0" u="none" strike="noStrike" cap="none" normalizeH="0" baseline="0">
              <a:ln>
                <a:noFill/>
              </a:ln>
              <a:solidFill>
                <a:schemeClr val="tx1"/>
              </a:solidFill>
              <a:effectLst/>
              <a:latin typeface="Arial" panose="020B0604020202020204" pitchFamily="34" charset="0"/>
            </a:endParaRPr>
          </a:p>
        </p:txBody>
      </p:sp>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Thursday</a:t>
            </a:r>
          </a:p>
        </p:txBody>
      </p:sp>
    </p:spTree>
    <p:extLst>
      <p:ext uri="{BB962C8B-B14F-4D97-AF65-F5344CB8AC3E}">
        <p14:creationId xmlns:p14="http://schemas.microsoft.com/office/powerpoint/2010/main" val="1061975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600" b="1" dirty="0">
                <a:solidFill>
                  <a:srgbClr val="4CADA3"/>
                </a:solidFill>
                <a:latin typeface="Quicksand Medium" panose="00000600000000000000" pitchFamily="2" charset="0"/>
              </a:rPr>
              <a:t>2</a:t>
            </a: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.30pm – 3.30pm	</a:t>
            </a:r>
            <a:r>
              <a:rPr kumimoji="0" lang="en-GB" altLang="en-US" sz="18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lang="en-GB" altLang="en-US" sz="2000" b="1" dirty="0">
                <a:solidFill>
                  <a:srgbClr val="4CADA3"/>
                </a:solidFill>
                <a:latin typeface="Quicksand Medium" panose="00000600000000000000" pitchFamily="2" charset="0"/>
              </a:rPr>
              <a:t>So you want to work outdoors </a:t>
            </a:r>
            <a:r>
              <a:rPr kumimoji="0" lang="en-GB" altLang="en-US" sz="16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Julie</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dirty="0">
                <a:solidFill>
                  <a:srgbClr val="F15022"/>
                </a:solidFill>
                <a:latin typeface="Quicksand Medium" panose="00000600000000000000" pitchFamily="2" charset="0"/>
              </a:rPr>
              <a:t>29</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April 			</a:t>
            </a:r>
            <a:r>
              <a:rPr kumimoji="0" lang="en-GB" altLang="en-US" sz="1400" i="0" u="none" strike="noStrike" kern="1200" cap="none" spc="0" normalizeH="0" baseline="0" noProof="0" dirty="0">
                <a:ln>
                  <a:noFill/>
                </a:ln>
                <a:effectLst/>
                <a:uLnTx/>
                <a:uFillTx/>
                <a:latin typeface="Quicksand Medium" panose="00000600000000000000" pitchFamily="2" charset="0"/>
                <a:ea typeface="+mn-ea"/>
                <a:cs typeface="+mn-cs"/>
              </a:rPr>
              <a:t>Come and explore what is available locally that will enable you to work outdoors. Topics include 				looking at Gardening, water butts, scything, compost heaps, working co-operatively, rural crafts, 				hedge laying, stonewalling, chainsaw and tree work, wildlife surveying, ecological work</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4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4"/>
              </a:rPr>
              <a:t>here</a:t>
            </a:r>
            <a:endParaRPr lang="en-GB" altLang="en-US" sz="1600" b="1" u="sng" dirty="0">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rgbClr val="4CADA3"/>
                </a:solidFill>
                <a:effectLst/>
                <a:latin typeface="Quicksand Medium" panose="00000600000000000000" pitchFamily="2" charset="0"/>
              </a:rPr>
              <a:t>		</a:t>
            </a:r>
            <a:endParaRPr kumimoji="0" lang="en-GB" altLang="en-US" sz="1600" b="0" i="0" u="sng" strike="noStrike" cap="none" normalizeH="0" baseline="0" dirty="0">
              <a:ln>
                <a:noFill/>
              </a:ln>
              <a:solidFill>
                <a:srgbClr val="085296"/>
              </a:solidFill>
              <a:effectLst/>
              <a:latin typeface="Quicksand Medium" panose="00000600000000000000" pitchFamily="2" charset="0"/>
            </a:endParaRPr>
          </a:p>
          <a:p>
            <a:pPr eaLnBrk="0" fontAlgn="base" hangingPunct="0">
              <a:spcBef>
                <a:spcPct val="0"/>
              </a:spcBef>
              <a:spcAft>
                <a:spcPct val="0"/>
              </a:spcAft>
            </a:pPr>
            <a:r>
              <a:rPr kumimoji="0" lang="en-GB" altLang="en-US" sz="1800" b="0" i="0" u="none" strike="noStrike" cap="none" normalizeH="0" baseline="0" dirty="0">
                <a:ln>
                  <a:noFill/>
                </a:ln>
                <a:solidFill>
                  <a:srgbClr val="000000"/>
                </a:solidFill>
                <a:effectLst/>
                <a:latin typeface="Quicksand Medium" panose="00000600000000000000" pitchFamily="2" charset="0"/>
              </a:rPr>
              <a:t>			</a:t>
            </a:r>
            <a:endParaRPr kumimoji="0" lang="en-GB" altLang="en-US" sz="1800" b="1" i="0" u="none" strike="noStrike" cap="none" normalizeH="0" baseline="0" dirty="0">
              <a:ln>
                <a:noFill/>
              </a:ln>
              <a:solidFill>
                <a:srgbClr val="4CADA3"/>
              </a:solidFill>
              <a:effectLst/>
              <a:latin typeface="Quicksand Medium" panose="00000600000000000000" pitchFamily="2" charset="0"/>
            </a:endParaRPr>
          </a:p>
          <a:p>
            <a:pPr lvl="0" eaLnBrk="0" fontAlgn="base" hangingPunct="0">
              <a:spcBef>
                <a:spcPct val="0"/>
              </a:spcBef>
              <a:spcAft>
                <a:spcPct val="0"/>
              </a:spcAft>
            </a:pPr>
            <a:endParaRPr lang="en-GB" altLang="en-US" sz="1600" b="1" dirty="0">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rgbClr val="4CADA3"/>
                </a:solidFill>
                <a:effectLst/>
                <a:latin typeface="Quicksand Medium" panose="00000600000000000000" pitchFamily="2" charset="0"/>
              </a:rPr>
              <a:t>		</a:t>
            </a:r>
            <a:endParaRPr kumimoji="0" lang="en-GB" altLang="en-US" sz="1400" b="0" i="0" u="sng" strike="noStrike" cap="none" normalizeH="0" baseline="0" dirty="0">
              <a:ln>
                <a:noFill/>
              </a:ln>
              <a:solidFill>
                <a:srgbClr val="085296"/>
              </a:solidFill>
              <a:effectLst/>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dirty="0">
                <a:ln>
                  <a:noFill/>
                </a:ln>
                <a:solidFill>
                  <a:srgbClr val="000000"/>
                </a:solidFill>
                <a:effectLst/>
                <a:latin typeface="Quicksand Medium" panose="00000600000000000000" pitchFamily="2" charset="0"/>
              </a:rPr>
              <a:t>			</a:t>
            </a:r>
            <a:endParaRPr kumimoji="0" lang="en-GB" altLang="en-US" sz="1600" b="1" i="0" u="none" strike="noStrike" cap="none" normalizeH="0" baseline="0" dirty="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dirty="0">
                <a:solidFill>
                  <a:srgbClr val="4CADA3"/>
                </a:solidFill>
                <a:latin typeface="Quicksand Medium" panose="00000600000000000000" pitchFamily="2" charset="0"/>
              </a:rPr>
              <a:t>		</a:t>
            </a:r>
            <a:endParaRPr kumimoji="0" lang="en-GB" altLang="en-US" sz="1200" b="0" i="0" u="none" strike="noStrike" cap="none" normalizeH="0" baseline="0" dirty="0">
              <a:ln>
                <a:noFill/>
              </a:ln>
              <a:solidFill>
                <a:srgbClr val="000000"/>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6" y="1407665"/>
            <a:ext cx="3670793"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#employability </a:t>
            </a:r>
            <a:endParaRPr kumimoji="0" lang="en-US" altLang="en-US" sz="3500" b="0" i="0" u="none" strike="noStrike" cap="none" normalizeH="0" baseline="0">
              <a:ln>
                <a:noFill/>
              </a:ln>
              <a:solidFill>
                <a:schemeClr val="tx1"/>
              </a:solidFill>
              <a:effectLst/>
              <a:latin typeface="Arial" panose="020B0604020202020204" pitchFamily="34" charset="0"/>
            </a:endParaRPr>
          </a:p>
        </p:txBody>
      </p:sp>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Thursday</a:t>
            </a:r>
          </a:p>
        </p:txBody>
      </p:sp>
    </p:spTree>
    <p:extLst>
      <p:ext uri="{BB962C8B-B14F-4D97-AF65-F5344CB8AC3E}">
        <p14:creationId xmlns:p14="http://schemas.microsoft.com/office/powerpoint/2010/main" val="352270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sz="1600" b="1" dirty="0">
                <a:solidFill>
                  <a:srgbClr val="4CADA3"/>
                </a:solidFill>
                <a:latin typeface="Quicksand Medium" panose="00000600000000000000" pitchFamily="2" charset="0"/>
              </a:rPr>
              <a:t>11.15am – 12.15pm </a:t>
            </a:r>
            <a:r>
              <a:rPr lang="en-GB" altLang="en-US" sz="1600" b="1" dirty="0">
                <a:solidFill>
                  <a:srgbClr val="F15022"/>
                </a:solidFill>
                <a:latin typeface="Quicksand Medium" panose="00000600000000000000" pitchFamily="2" charset="0"/>
              </a:rPr>
              <a:t>		</a:t>
            </a:r>
            <a:r>
              <a:rPr kumimoji="0" lang="en-GB" altLang="en-US" sz="2000" b="1" i="0" u="none" strike="noStrike" cap="none" normalizeH="0" baseline="0" dirty="0">
                <a:ln>
                  <a:noFill/>
                </a:ln>
                <a:solidFill>
                  <a:srgbClr val="4CADA3"/>
                </a:solidFill>
                <a:effectLst/>
                <a:latin typeface="Quicksand Medium" panose="00000600000000000000" pitchFamily="2" charset="0"/>
              </a:rPr>
              <a:t>Create Connections </a:t>
            </a:r>
            <a:r>
              <a:rPr kumimoji="0" lang="en-GB" altLang="en-US" sz="1400" b="0" i="0" u="none" strike="noStrike" cap="none" normalizeH="0" baseline="0" dirty="0">
                <a:ln>
                  <a:noFill/>
                </a:ln>
                <a:effectLst/>
                <a:latin typeface="Quicksand Medium" panose="00000600000000000000" pitchFamily="2" charset="0"/>
              </a:rPr>
              <a:t>with </a:t>
            </a:r>
            <a:r>
              <a:rPr lang="en-GB" altLang="en-US" sz="1400" dirty="0">
                <a:latin typeface="Quicksand Medium" panose="00000600000000000000" pitchFamily="2" charset="0"/>
              </a:rPr>
              <a:t>the GEM team </a:t>
            </a:r>
            <a:r>
              <a:rPr kumimoji="0" lang="en-GB" altLang="en-US" sz="1400" b="0" i="0" u="none" strike="noStrike" cap="none" normalizeH="0" baseline="0" dirty="0">
                <a:ln>
                  <a:noFill/>
                </a:ln>
                <a:effectLst/>
                <a:latin typeface="Quicksand Medium" panose="00000600000000000000" pitchFamily="2" charset="0"/>
              </a:rPr>
              <a:t>  </a:t>
            </a:r>
            <a:r>
              <a:rPr lang="en-GB" altLang="en-US" sz="1400" dirty="0">
                <a:latin typeface="Quicksand Medium" panose="00000600000000000000" pitchFamily="2" charset="0"/>
              </a:rPr>
              <a:t> </a:t>
            </a:r>
            <a:endParaRPr kumimoji="0" lang="en-GB" altLang="en-US" sz="1400" b="0" i="0" u="none" strike="noStrike" cap="none" normalizeH="0" baseline="0" dirty="0">
              <a:ln>
                <a:noFill/>
              </a:ln>
              <a:effectLst/>
              <a:latin typeface="Quicksand Medium" panose="00000600000000000000" pitchFamily="2" charset="0"/>
            </a:endParaRP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9</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b="1" dirty="0">
                <a:solidFill>
                  <a:srgbClr val="4CADA3"/>
                </a:solidFill>
                <a:latin typeface="Quicksand Medium" panose="00000600000000000000" pitchFamily="2" charset="0"/>
              </a:rPr>
              <a:t>		</a:t>
            </a:r>
            <a:r>
              <a:rPr kumimoji="0" lang="en-GB" altLang="en-US" sz="1400" b="0" i="0" u="none" strike="noStrike" cap="none" normalizeH="0" baseline="0" dirty="0">
                <a:ln>
                  <a:noFill/>
                </a:ln>
                <a:solidFill>
                  <a:srgbClr val="000000"/>
                </a:solidFill>
                <a:effectLst/>
                <a:latin typeface="Quicksand Medium" panose="00000600000000000000" pitchFamily="2" charset="0"/>
              </a:rPr>
              <a:t>An online group to build friendships and support each other on their employment journeys by building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16</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kumimoji="0" lang="en-GB" altLang="en-US" sz="1400" b="0" i="0" u="none" strike="noStrike" cap="none" normalizeH="0" baseline="0" dirty="0">
                <a:ln>
                  <a:noFill/>
                </a:ln>
                <a:solidFill>
                  <a:srgbClr val="000000"/>
                </a:solidFill>
                <a:effectLst/>
                <a:latin typeface="Quicksand Medium" panose="00000600000000000000" pitchFamily="2" charset="0"/>
              </a:rPr>
              <a:t>		connections and sharing creative ways to connect and destress. A friendly and informal group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23</a:t>
            </a:r>
            <a:r>
              <a:rPr lang="en-GB" altLang="en-US" sz="1400" b="1" baseline="30000" dirty="0">
                <a:solidFill>
                  <a:srgbClr val="F15022"/>
                </a:solidFill>
                <a:latin typeface="Quicksand Medium" panose="00000600000000000000" pitchFamily="2" charset="0"/>
              </a:rPr>
              <a:t>rd</a:t>
            </a:r>
            <a:r>
              <a:rPr lang="en-GB" altLang="en-US" sz="1400" b="1" dirty="0">
                <a:solidFill>
                  <a:srgbClr val="F15022"/>
                </a:solidFill>
                <a:latin typeface="Quicksand Medium" panose="00000600000000000000" pitchFamily="2" charset="0"/>
              </a:rPr>
              <a:t> April 	</a:t>
            </a:r>
            <a:r>
              <a:rPr kumimoji="0" lang="en-GB" altLang="en-US" sz="1400" b="0" i="0" u="none" strike="noStrike" cap="none" normalizeH="0" baseline="0" dirty="0">
                <a:ln>
                  <a:noFill/>
                </a:ln>
                <a:solidFill>
                  <a:srgbClr val="000000"/>
                </a:solidFill>
                <a:effectLst/>
                <a:latin typeface="Quicksand Medium" panose="00000600000000000000" pitchFamily="2" charset="0"/>
              </a:rPr>
              <a:t>		supported by our GEM team and GEM participants.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30</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dirty="0">
                <a:solidFill>
                  <a:srgbClr val="000000"/>
                </a:solidFill>
                <a:latin typeface="Quicksand Medium" panose="00000600000000000000" pitchFamily="2" charset="0"/>
              </a:rPr>
              <a:t>		</a:t>
            </a:r>
            <a:r>
              <a:rPr kumimoji="0" lang="en-GB" altLang="en-US" sz="1600" b="1" i="0" u="none" strike="noStrike" cap="none" normalizeH="0" baseline="0" dirty="0">
                <a:ln>
                  <a:noFill/>
                </a:ln>
                <a:solidFill>
                  <a:srgbClr val="000000"/>
                </a:solidFill>
                <a:effectLst/>
                <a:latin typeface="Quicksand Medium" panose="00000600000000000000" pitchFamily="2" charset="0"/>
              </a:rPr>
              <a:t>Register </a:t>
            </a:r>
            <a:r>
              <a:rPr kumimoji="0" lang="en-GB" altLang="en-US" sz="1600" b="1" i="0" u="none" strike="noStrike" cap="none" normalizeH="0" baseline="0" dirty="0">
                <a:ln>
                  <a:noFill/>
                </a:ln>
                <a:solidFill>
                  <a:srgbClr val="000000"/>
                </a:solidFill>
                <a:effectLst/>
                <a:latin typeface="Quicksand Medium" panose="00000600000000000000" pitchFamily="2" charset="0"/>
                <a:hlinkClick r:id="rId4"/>
              </a:rPr>
              <a:t>here: </a:t>
            </a:r>
            <a:endParaRPr kumimoji="0" lang="en-GB" altLang="en-US" sz="1600" b="1" i="0" u="sng" strike="noStrike" cap="none" normalizeH="0" baseline="0" dirty="0">
              <a:ln>
                <a:noFill/>
              </a:ln>
              <a:solidFill>
                <a:srgbClr val="085296"/>
              </a:solidFill>
              <a:effectLst/>
              <a:latin typeface="Quicksand Medium" panose="00000600000000000000" pitchFamily="2" charset="0"/>
            </a:endParaRPr>
          </a:p>
          <a:p>
            <a:pPr lvl="0" eaLnBrk="0" fontAlgn="base" hangingPunct="0">
              <a:spcBef>
                <a:spcPct val="0"/>
              </a:spcBef>
              <a:spcAft>
                <a:spcPct val="0"/>
              </a:spcAft>
            </a:pPr>
            <a:endParaRPr lang="en-GB" altLang="en-US" sz="1400" b="1" u="sng" dirty="0">
              <a:solidFill>
                <a:srgbClr val="085296"/>
              </a:solidFill>
              <a:latin typeface="Quicksand Medium" panose="00000600000000000000" pitchFamily="2" charset="0"/>
            </a:endParaRPr>
          </a:p>
          <a:p>
            <a:pPr lvl="0" eaLnBrk="0" fontAlgn="base" hangingPunct="0">
              <a:spcBef>
                <a:spcPct val="0"/>
              </a:spcBef>
              <a:spcAft>
                <a:spcPct val="0"/>
              </a:spcAft>
            </a:pPr>
            <a:r>
              <a:rPr kumimoji="0" lang="en-GB" altLang="en-US" sz="1400" b="1" i="0" u="none" strike="noStrike" cap="none" normalizeH="0" baseline="0" dirty="0">
                <a:ln>
                  <a:noFill/>
                </a:ln>
                <a:solidFill>
                  <a:srgbClr val="000000"/>
                </a:solidFill>
                <a:effectLst/>
                <a:latin typeface="Quicksand Medium" panose="00000600000000000000" pitchFamily="2" charset="0"/>
              </a:rPr>
              <a:t>					</a:t>
            </a:r>
            <a:r>
              <a:rPr kumimoji="0" lang="en-GB" altLang="en-US" b="1" i="0" u="none" strike="noStrike" cap="none" normalizeH="0" baseline="0" dirty="0">
                <a:ln>
                  <a:noFill/>
                </a:ln>
                <a:solidFill>
                  <a:srgbClr val="4CADA3"/>
                </a:solidFill>
                <a:effectLst/>
                <a:latin typeface="Quicksand Medium" panose="00000600000000000000" pitchFamily="2" charset="0"/>
              </a:rPr>
              <a:t>		</a:t>
            </a:r>
            <a:endParaRPr kumimoji="0" lang="en-GB" altLang="en-US" sz="1400" b="0" i="0" u="sng" strike="noStrike" cap="none" normalizeH="0" baseline="0" dirty="0">
              <a:ln>
                <a:noFill/>
              </a:ln>
              <a:solidFill>
                <a:srgbClr val="085296"/>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10am – 11am </a:t>
            </a:r>
            <a:r>
              <a:rPr kumimoji="0" lang="en-GB" altLang="en-US" sz="16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Journaling for positivity</a:t>
            </a:r>
            <a:r>
              <a:rPr lang="en-GB" altLang="en-US" sz="2000" b="1" dirty="0">
                <a:solidFill>
                  <a:srgbClr val="4CADA3"/>
                </a:solidFill>
                <a:latin typeface="Quicksand Medium" panose="00000600000000000000" pitchFamily="2" charset="0"/>
              </a:rPr>
              <a:t> </a:t>
            </a:r>
            <a:r>
              <a:rPr kumimoji="0" lang="en-GB" altLang="en-US" sz="14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rPr>
              <a:t>with Donna </a:t>
            </a:r>
          </a:p>
          <a:p>
            <a:pPr eaLnBrk="0" fontAlgn="base" hangingPunct="0">
              <a:spcBef>
                <a:spcPct val="0"/>
              </a:spcBef>
              <a:spcAft>
                <a:spcPct val="0"/>
              </a:spcAft>
              <a:defRPr/>
            </a:pPr>
            <a:r>
              <a:rPr lang="en-GB" altLang="en-US" sz="1400" b="1" dirty="0">
                <a:solidFill>
                  <a:srgbClr val="F15022"/>
                </a:solidFill>
                <a:latin typeface="Quicksand Medium" panose="00000600000000000000" pitchFamily="2" charset="0"/>
              </a:rPr>
              <a:t>9</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Join Donna as she shares some creative ways that writing, drawing and doodling can help release    </a:t>
            </a:r>
          </a:p>
          <a:p>
            <a:pPr eaLnBrk="0" fontAlgn="base" hangingPunct="0">
              <a:spcBef>
                <a:spcPct val="0"/>
              </a:spcBef>
              <a:spcAft>
                <a:spcPct val="0"/>
              </a:spcAft>
              <a:defRPr/>
            </a:pPr>
            <a:r>
              <a:rPr lang="en-GB" altLang="en-US" sz="1400" b="1" dirty="0">
                <a:solidFill>
                  <a:srgbClr val="F15022"/>
                </a:solidFill>
                <a:latin typeface="Quicksand Medium" panose="00000600000000000000" pitchFamily="2" charset="0"/>
              </a:rPr>
              <a:t>16</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stress and leave you feeling much more positive. All you will need is an exercise book and some pens.    </a:t>
            </a:r>
          </a:p>
          <a:p>
            <a:pPr eaLnBrk="0" fontAlgn="base" hangingPunct="0">
              <a:spcBef>
                <a:spcPct val="0"/>
              </a:spcBef>
              <a:spcAft>
                <a:spcPct val="0"/>
              </a:spcAft>
              <a:defRPr/>
            </a:pPr>
            <a:r>
              <a:rPr lang="en-GB" altLang="en-US" sz="1400" b="1" dirty="0">
                <a:solidFill>
                  <a:srgbClr val="F15022"/>
                </a:solidFill>
                <a:latin typeface="Quicksand Medium" panose="00000600000000000000" pitchFamily="2" charset="0"/>
              </a:rPr>
              <a:t>23</a:t>
            </a:r>
            <a:r>
              <a:rPr lang="en-GB" altLang="en-US" sz="1400" b="1" baseline="30000" dirty="0">
                <a:solidFill>
                  <a:srgbClr val="F15022"/>
                </a:solidFill>
                <a:latin typeface="Quicksand Medium" panose="00000600000000000000" pitchFamily="2" charset="0"/>
              </a:rPr>
              <a:t>rd</a:t>
            </a:r>
            <a:r>
              <a:rPr lang="en-GB" altLang="en-US" sz="1400" b="1" dirty="0">
                <a:solidFill>
                  <a:srgbClr val="F15022"/>
                </a:solidFill>
                <a:latin typeface="Quicksand Medium" panose="00000600000000000000" pitchFamily="2" charset="0"/>
              </a:rPr>
              <a:t> April</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lang="en-GB" altLang="en-US" sz="1400" b="1" dirty="0">
                <a:solidFill>
                  <a:srgbClr val="000000"/>
                </a:solidFill>
                <a:latin typeface="Quicksand Medium" panose="00000600000000000000" pitchFamily="2" charset="0"/>
              </a:rPr>
              <a:t>Register </a:t>
            </a:r>
            <a:r>
              <a:rPr lang="en-GB" altLang="en-US" sz="1400" b="1" dirty="0">
                <a:solidFill>
                  <a:srgbClr val="000000"/>
                </a:solidFill>
                <a:latin typeface="Quicksand Medium" panose="00000600000000000000" pitchFamily="2" charset="0"/>
                <a:hlinkClick r:id="rId5"/>
              </a:rPr>
              <a:t>here: </a:t>
            </a:r>
            <a:endParaRPr lang="en-GB" altLang="en-US" sz="1400" b="1" u="sng" dirty="0">
              <a:solidFill>
                <a:srgbClr val="085296"/>
              </a:solidFill>
              <a:latin typeface="Quicksand Medium" panose="00000600000000000000" pitchFamily="2" charset="0"/>
            </a:endParaRPr>
          </a:p>
          <a:p>
            <a:pPr lvl="0" eaLnBrk="0" fontAlgn="base" hangingPunct="0">
              <a:spcBef>
                <a:spcPct val="0"/>
              </a:spcBef>
              <a:spcAft>
                <a:spcPct val="0"/>
              </a:spcAft>
              <a:defRPr/>
            </a:pPr>
            <a:r>
              <a:rPr lang="en-GB" altLang="en-US" sz="1400" b="1" dirty="0">
                <a:solidFill>
                  <a:srgbClr val="F15022"/>
                </a:solidFill>
                <a:latin typeface="Quicksand Medium" panose="00000600000000000000" pitchFamily="2" charset="0"/>
              </a:rPr>
              <a:t>30</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0" i="0" u="none" strike="noStrike" cap="none" normalizeH="0" baseline="0" dirty="0">
                <a:ln>
                  <a:noFill/>
                </a:ln>
                <a:solidFill>
                  <a:srgbClr val="000000"/>
                </a:solidFill>
                <a:effectLst/>
                <a:latin typeface="Quicksand Medium" panose="00000600000000000000" pitchFamily="2" charset="0"/>
              </a:rPr>
              <a:t>	</a:t>
            </a:r>
            <a:r>
              <a:rPr lang="en-GB" altLang="en-US" sz="1400" b="1" dirty="0">
                <a:solidFill>
                  <a:srgbClr val="4CADA3"/>
                </a:solidFill>
                <a:latin typeface="Quicksand Medium" panose="00000600000000000000" pitchFamily="2" charset="0"/>
              </a:rPr>
              <a:t>	</a:t>
            </a:r>
            <a:r>
              <a:rPr lang="en-GB" altLang="en-US" sz="1600" b="1" dirty="0">
                <a:solidFill>
                  <a:srgbClr val="4CADA3"/>
                </a:solidFill>
                <a:latin typeface="Quicksand Medium" panose="00000600000000000000"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6" y="1407665"/>
            <a:ext cx="4598552"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#social &amp; #wellbeing  </a:t>
            </a:r>
            <a:endParaRPr kumimoji="0" lang="en-US" altLang="en-US" sz="3500" b="0" i="0" u="none" strike="noStrike" cap="none" normalizeH="0" baseline="0">
              <a:ln>
                <a:noFill/>
              </a:ln>
              <a:solidFill>
                <a:schemeClr val="tx1"/>
              </a:solidFill>
              <a:effectLst/>
              <a:latin typeface="Arial" panose="020B0604020202020204" pitchFamily="34" charset="0"/>
            </a:endParaRPr>
          </a:p>
        </p:txBody>
      </p:sp>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Friday </a:t>
            </a:r>
          </a:p>
        </p:txBody>
      </p:sp>
    </p:spTree>
    <p:extLst>
      <p:ext uri="{BB962C8B-B14F-4D97-AF65-F5344CB8AC3E}">
        <p14:creationId xmlns:p14="http://schemas.microsoft.com/office/powerpoint/2010/main" val="2234723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eaLnBrk="0" fontAlgn="base" hangingPunct="0">
              <a:spcBef>
                <a:spcPct val="0"/>
              </a:spcBef>
              <a:spcAft>
                <a:spcPct val="0"/>
              </a:spcAft>
            </a:pPr>
            <a:r>
              <a:rPr lang="en-GB" altLang="en-US" sz="1600" b="1" dirty="0">
                <a:solidFill>
                  <a:srgbClr val="4CADA3"/>
                </a:solidFill>
                <a:latin typeface="Quicksand Medium" panose="00000600000000000000" pitchFamily="2" charset="0"/>
              </a:rPr>
              <a:t>12.30pm – 1.00pm		Kickstart Employer Sessions</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23</a:t>
            </a:r>
            <a:r>
              <a:rPr lang="en-GB" altLang="en-US" sz="1400" b="1" baseline="30000" dirty="0">
                <a:solidFill>
                  <a:srgbClr val="F15022"/>
                </a:solidFill>
                <a:latin typeface="Quicksand Medium" panose="00000600000000000000" pitchFamily="2" charset="0"/>
              </a:rPr>
              <a:t>rd</a:t>
            </a:r>
            <a:r>
              <a:rPr lang="en-GB" altLang="en-US" sz="1400" b="1" dirty="0">
                <a:solidFill>
                  <a:srgbClr val="F15022"/>
                </a:solidFill>
                <a:latin typeface="Quicksand Medium" panose="00000600000000000000" pitchFamily="2" charset="0"/>
              </a:rPr>
              <a:t> April			</a:t>
            </a:r>
            <a:r>
              <a:rPr lang="en-GB" altLang="en-US" sz="1400" dirty="0">
                <a:latin typeface="Quicksand Medium" panose="00000600000000000000" pitchFamily="2" charset="0"/>
              </a:rPr>
              <a:t>This is a regular meeting that gives you the opportunity to meet a range of organisations that are</a:t>
            </a:r>
            <a:endParaRPr lang="en-GB" altLang="en-US" sz="1400" b="1" dirty="0">
              <a:latin typeface="Quicksand Medium" panose="00000600000000000000" pitchFamily="2" charset="0"/>
            </a:endParaRP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30</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dirty="0">
                <a:latin typeface="Quicksand Medium" panose="00000600000000000000" pitchFamily="2" charset="0"/>
              </a:rPr>
              <a:t>currently offering excellent employment opportunities for young people aged 16-24 through the</a:t>
            </a:r>
            <a:r>
              <a:rPr lang="en-GB" altLang="en-US" sz="1400" b="1" dirty="0">
                <a:solidFill>
                  <a:srgbClr val="F15022"/>
                </a:solidFill>
                <a:latin typeface="Quicksand Medium" panose="00000600000000000000" pitchFamily="2" charset="0"/>
              </a:rPr>
              <a:t>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7</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May			</a:t>
            </a:r>
            <a:r>
              <a:rPr lang="en-GB" altLang="en-US" sz="1400" dirty="0">
                <a:latin typeface="Quicksand Medium" panose="00000600000000000000" pitchFamily="2" charset="0"/>
              </a:rPr>
              <a:t>government’s Kickstart scheme. You will learn about the scheme, who the organisation is, what is 	</a:t>
            </a:r>
            <a:endParaRPr lang="en-GB" altLang="en-US" sz="1400" b="1" dirty="0">
              <a:solidFill>
                <a:srgbClr val="F15022"/>
              </a:solidFill>
              <a:latin typeface="Quicksand Medium" panose="00000600000000000000" pitchFamily="2" charset="0"/>
            </a:endParaRP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14</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May			</a:t>
            </a:r>
            <a:r>
              <a:rPr lang="en-GB" altLang="en-US" sz="1400" dirty="0">
                <a:latin typeface="Quicksand Medium" panose="00000600000000000000" pitchFamily="2" charset="0"/>
              </a:rPr>
              <a:t>involved in the placement and how to apply. There will also be information on other current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21</a:t>
            </a:r>
            <a:r>
              <a:rPr lang="en-GB" altLang="en-US" sz="1400" b="1" baseline="30000" dirty="0">
                <a:solidFill>
                  <a:srgbClr val="F15022"/>
                </a:solidFill>
                <a:latin typeface="Quicksand Medium" panose="00000600000000000000" pitchFamily="2" charset="0"/>
              </a:rPr>
              <a:t>st</a:t>
            </a:r>
            <a:r>
              <a:rPr lang="en-GB" altLang="en-US" sz="1400" b="1" dirty="0">
                <a:solidFill>
                  <a:srgbClr val="F15022"/>
                </a:solidFill>
                <a:latin typeface="Quicksand Medium" panose="00000600000000000000" pitchFamily="2" charset="0"/>
              </a:rPr>
              <a:t> May			</a:t>
            </a:r>
            <a:r>
              <a:rPr lang="en-GB" altLang="en-US" sz="1400" dirty="0">
                <a:latin typeface="Quicksand Medium" panose="00000600000000000000" pitchFamily="2" charset="0"/>
              </a:rPr>
              <a:t>opportunities and a chance to ask questions.</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28</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May			</a:t>
            </a:r>
            <a:r>
              <a:rPr kumimoji="0" lang="en-GB" altLang="en-US" sz="1400" b="1" i="0" u="none" strike="noStrike" kern="1200" cap="none" spc="0" normalizeH="0" baseline="0" noProof="0" dirty="0">
                <a:ln>
                  <a:noFill/>
                </a:ln>
                <a:solidFill>
                  <a:srgbClr val="000000"/>
                </a:solidFill>
                <a:effectLst/>
                <a:uLnTx/>
                <a:uFillTx/>
                <a:latin typeface="Quicksand Medium"/>
              </a:rPr>
              <a:t>Register </a:t>
            </a:r>
            <a:r>
              <a:rPr kumimoji="0" lang="en-GB" altLang="en-US" sz="1400" b="1" i="0" u="none" strike="noStrike" kern="1200" cap="none" spc="0" normalizeH="0" baseline="0" noProof="0" dirty="0">
                <a:ln>
                  <a:noFill/>
                </a:ln>
                <a:solidFill>
                  <a:srgbClr val="000000"/>
                </a:solidFill>
                <a:effectLst/>
                <a:uLnTx/>
                <a:uFillTx/>
                <a:latin typeface="Quicksand Medium"/>
                <a:hlinkClick r:id="rId4"/>
              </a:rPr>
              <a:t>here</a:t>
            </a:r>
            <a:endParaRPr lang="en-GB" altLang="en-US" sz="1400" b="1" dirty="0">
              <a:solidFill>
                <a:srgbClr val="F15022"/>
              </a:solidFill>
              <a:latin typeface="Quicksand Medium" panose="00000600000000000000" pitchFamily="2" charset="0"/>
            </a:endParaRP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4</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June</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11</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June</a:t>
            </a:r>
          </a:p>
          <a:p>
            <a:pPr lvl="0" eaLnBrk="0" fontAlgn="base" hangingPunct="0">
              <a:spcBef>
                <a:spcPct val="0"/>
              </a:spcBef>
              <a:spcAft>
                <a:spcPct val="0"/>
              </a:spcAft>
            </a:pPr>
            <a:endParaRPr lang="en-GB" altLang="en-US" sz="1600" b="1" dirty="0">
              <a:solidFill>
                <a:srgbClr val="4CADA3"/>
              </a:solidFill>
              <a:latin typeface="Quicksand Medium" panose="00000600000000000000" pitchFamily="2" charset="0"/>
            </a:endParaRPr>
          </a:p>
          <a:p>
            <a:pPr lvl="0" eaLnBrk="0" fontAlgn="base" hangingPunct="0">
              <a:spcBef>
                <a:spcPct val="0"/>
              </a:spcBef>
              <a:spcAft>
                <a:spcPct val="0"/>
              </a:spcAft>
            </a:pPr>
            <a:r>
              <a:rPr lang="en-GB" altLang="en-US" sz="1600" b="1" dirty="0">
                <a:solidFill>
                  <a:srgbClr val="4CADA3"/>
                </a:solidFill>
                <a:latin typeface="Quicksand Medium" panose="00000600000000000000" pitchFamily="2" charset="0"/>
              </a:rPr>
              <a:t>1pm – 2pm		</a:t>
            </a:r>
            <a:r>
              <a:rPr lang="en-GB" altLang="en-US" sz="2000" b="1" dirty="0">
                <a:solidFill>
                  <a:srgbClr val="4CADA3"/>
                </a:solidFill>
                <a:latin typeface="Quicksand Medium" panose="00000600000000000000" pitchFamily="2" charset="0"/>
              </a:rPr>
              <a:t>Medals for Courage Textile Workshop </a:t>
            </a:r>
            <a:r>
              <a:rPr lang="en-GB" altLang="en-US" sz="1400" dirty="0">
                <a:latin typeface="Quicksand Medium" panose="00000600000000000000" pitchFamily="2" charset="0"/>
              </a:rPr>
              <a:t>with Amanda</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b="1" dirty="0">
                <a:solidFill>
                  <a:srgbClr val="F15022"/>
                </a:solidFill>
                <a:latin typeface="Quicksand Medium" panose="00000600000000000000" pitchFamily="2" charset="0"/>
              </a:rPr>
              <a:t>16</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dirty="0">
                <a:solidFill>
                  <a:srgbClr val="000000"/>
                </a:solidFill>
                <a:latin typeface="Quicksand Medium" panose="00000600000000000000"/>
              </a:rPr>
              <a:t>The aim of this session is to celebrate </a:t>
            </a:r>
            <a:r>
              <a:rPr lang="en-GB" sz="1400" b="0" i="0" dirty="0">
                <a:solidFill>
                  <a:srgbClr val="000000"/>
                </a:solidFill>
                <a:effectLst/>
                <a:latin typeface="Quicksand Medium" panose="00000600000000000000" pitchFamily="2" charset="0"/>
              </a:rPr>
              <a:t>people’s everyday bravery and courage during lockdown</a:t>
            </a:r>
            <a:r>
              <a:rPr lang="en-GB" sz="1400" b="0" i="0" dirty="0">
                <a:solidFill>
                  <a:srgbClr val="000000"/>
                </a:solidFill>
                <a:effectLst/>
                <a:latin typeface="Calibri" panose="020F0502020204030204" pitchFamily="34" charset="0"/>
              </a:rPr>
              <a:t>. </a:t>
            </a:r>
            <a:r>
              <a:rPr lang="en-GB" sz="1400" b="0" i="0" dirty="0">
                <a:solidFill>
                  <a:srgbClr val="000000"/>
                </a:solidFill>
                <a:effectLst/>
                <a:latin typeface="Quicksand Medium" panose="00000600000000000000" pitchFamily="2" charset="0"/>
              </a:rPr>
              <a:t>You</a:t>
            </a:r>
            <a:r>
              <a:rPr lang="en-GB" sz="1400" b="0" i="0" dirty="0">
                <a:solidFill>
                  <a:srgbClr val="000000"/>
                </a:solidFill>
                <a:effectLst/>
                <a:latin typeface="Calibri" panose="020F0502020204030204" pitchFamily="34" charset="0"/>
              </a:rPr>
              <a:t> 			</a:t>
            </a:r>
            <a:r>
              <a:rPr lang="en-GB" sz="1400" b="0" i="0" dirty="0">
                <a:solidFill>
                  <a:srgbClr val="000000"/>
                </a:solidFill>
                <a:effectLst/>
                <a:latin typeface="Quicksand Medium" panose="00000600000000000000"/>
              </a:rPr>
              <a:t>might want to think about who </a:t>
            </a:r>
            <a:r>
              <a:rPr lang="en-GB" sz="1400" dirty="0">
                <a:solidFill>
                  <a:srgbClr val="000000"/>
                </a:solidFill>
                <a:latin typeface="Quicksand Medium" panose="00000600000000000000"/>
              </a:rPr>
              <a:t>you</a:t>
            </a:r>
            <a:r>
              <a:rPr lang="en-GB" sz="1400" b="0" i="0" dirty="0">
                <a:solidFill>
                  <a:srgbClr val="000000"/>
                </a:solidFill>
                <a:effectLst/>
                <a:latin typeface="Quicksand Medium" panose="00000600000000000000"/>
              </a:rPr>
              <a:t> would like to make a medal for? It can be anyone, real or fictional, 			someone you know or someone you have never met. It can be anyone you think who has shown 				everyday courage. It can even be you! </a:t>
            </a:r>
          </a:p>
          <a:p>
            <a:pPr marL="0" marR="0" lvl="0" indent="0" algn="l" defTabSz="914400" rtl="0" eaLnBrk="0" fontAlgn="base" latinLnBrk="0" hangingPunct="0">
              <a:lnSpc>
                <a:spcPct val="100000"/>
              </a:lnSpc>
              <a:spcBef>
                <a:spcPct val="0"/>
              </a:spcBef>
              <a:spcAft>
                <a:spcPct val="0"/>
              </a:spcAft>
              <a:buClrTx/>
              <a:buSzTx/>
              <a:buFontTx/>
              <a:buNone/>
              <a:tabLst/>
            </a:pPr>
            <a:r>
              <a:rPr lang="en-GB" sz="1400" b="0" i="0" dirty="0">
                <a:solidFill>
                  <a:srgbClr val="000000"/>
                </a:solidFill>
                <a:effectLst/>
                <a:latin typeface="Quicksand Medium" panose="00000600000000000000"/>
              </a:rPr>
              <a:t>			A pack with materials will be sent after registration but if there are materials, phrases, extra bits of 			decoration or anything else associated with this person, have a think about how you might incorporate 			this into the design of the medal. </a:t>
            </a: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b="1" dirty="0">
                <a:solidFill>
                  <a:srgbClr val="000000"/>
                </a:solidFill>
                <a:latin typeface="Quicksand Medium" panose="00000600000000000000"/>
              </a:rPr>
              <a:t>			</a:t>
            </a:r>
            <a:r>
              <a:rPr kumimoji="0" lang="en-GB" altLang="en-US" sz="1600" b="1" i="0" u="none" strike="noStrike" kern="1200" cap="none" spc="0" normalizeH="0" baseline="0" noProof="0" dirty="0">
                <a:ln>
                  <a:noFill/>
                </a:ln>
                <a:solidFill>
                  <a:srgbClr val="000000"/>
                </a:solidFill>
                <a:effectLst/>
                <a:uLnTx/>
                <a:uFillTx/>
                <a:latin typeface="Quicksand Medium"/>
              </a:rPr>
              <a:t>Register </a:t>
            </a:r>
            <a:r>
              <a:rPr kumimoji="0" lang="en-GB" altLang="en-US" sz="1600" b="1" i="0" u="none" strike="noStrike" kern="1200" cap="none" spc="0" normalizeH="0" baseline="0" noProof="0" dirty="0">
                <a:ln>
                  <a:noFill/>
                </a:ln>
                <a:solidFill>
                  <a:srgbClr val="000000"/>
                </a:solidFill>
                <a:effectLst/>
                <a:uLnTx/>
                <a:uFillTx/>
                <a:latin typeface="Quicksand Medium"/>
                <a:hlinkClick r:id="rId5"/>
              </a:rPr>
              <a:t>here</a:t>
            </a:r>
            <a:r>
              <a:rPr lang="en-GB" altLang="en-US" sz="1600" b="1" dirty="0">
                <a:solidFill>
                  <a:srgbClr val="4CADA3"/>
                </a:solidFill>
                <a:latin typeface="Quicksand Medium" panose="00000600000000000000"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6" y="1407665"/>
            <a:ext cx="4598552"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#social &amp; #wellbeing  </a:t>
            </a:r>
            <a:endParaRPr kumimoji="0" lang="en-US" altLang="en-US" sz="3500" b="0" i="0" u="none" strike="noStrike" cap="none" normalizeH="0" baseline="0">
              <a:ln>
                <a:noFill/>
              </a:ln>
              <a:solidFill>
                <a:schemeClr val="tx1"/>
              </a:solidFill>
              <a:effectLst/>
              <a:latin typeface="Arial" panose="020B0604020202020204" pitchFamily="34" charset="0"/>
            </a:endParaRPr>
          </a:p>
        </p:txBody>
      </p:sp>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Friday </a:t>
            </a:r>
          </a:p>
        </p:txBody>
      </p:sp>
    </p:spTree>
    <p:extLst>
      <p:ext uri="{BB962C8B-B14F-4D97-AF65-F5344CB8AC3E}">
        <p14:creationId xmlns:p14="http://schemas.microsoft.com/office/powerpoint/2010/main" val="298073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C103596E-27D3-449E-85E1-C24E92CA112C}"/>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2F878792-8ABF-4595-9B31-F3EBB4DA47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0" name="AutoShape 5">
            <a:extLst>
              <a:ext uri="{FF2B5EF4-FFF2-40B4-BE49-F238E27FC236}">
                <a16:creationId xmlns:a16="http://schemas.microsoft.com/office/drawing/2014/main" id="{58BC6B30-7C0B-4E1C-8156-67249E69E3DB}"/>
              </a:ext>
            </a:extLst>
          </p:cNvPr>
          <p:cNvSpPr>
            <a:spLocks noChangeArrowheads="1"/>
          </p:cNvSpPr>
          <p:nvPr/>
        </p:nvSpPr>
        <p:spPr bwMode="auto">
          <a:xfrm>
            <a:off x="3308326" y="97186"/>
            <a:ext cx="5795712"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21" name="Text Box 6">
            <a:extLst>
              <a:ext uri="{FF2B5EF4-FFF2-40B4-BE49-F238E27FC236}">
                <a16:creationId xmlns:a16="http://schemas.microsoft.com/office/drawing/2014/main" id="{1FD9F716-EF4E-4856-8E03-9DF05A5F0BBD}"/>
              </a:ext>
            </a:extLst>
          </p:cNvPr>
          <p:cNvSpPr txBox="1">
            <a:spLocks noChangeArrowheads="1"/>
          </p:cNvSpPr>
          <p:nvPr/>
        </p:nvSpPr>
        <p:spPr bwMode="auto">
          <a:xfrm>
            <a:off x="3644230" y="640202"/>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eaLnBrk="0" fontAlgn="base" hangingPunct="0">
              <a:spcBef>
                <a:spcPct val="0"/>
              </a:spcBef>
              <a:spcAft>
                <a:spcPct val="0"/>
              </a:spcAft>
            </a:pPr>
            <a:r>
              <a:rPr lang="en-US" altLang="en-US" sz="2000">
                <a:solidFill>
                  <a:schemeClr val="bg1"/>
                </a:solidFill>
                <a:latin typeface="Quicksand Medium"/>
              </a:rPr>
              <a:t>19</a:t>
            </a:r>
            <a:r>
              <a:rPr lang="en-US" altLang="en-US" sz="2000" baseline="30000">
                <a:solidFill>
                  <a:schemeClr val="bg1"/>
                </a:solidFill>
                <a:latin typeface="Quicksand Medium"/>
              </a:rPr>
              <a:t>th</a:t>
            </a:r>
            <a:r>
              <a:rPr lang="en-US" altLang="en-US" sz="2000">
                <a:solidFill>
                  <a:schemeClr val="bg1"/>
                </a:solidFill>
                <a:latin typeface="Quicksand Medium"/>
              </a:rPr>
              <a:t> April – 30th April  </a:t>
            </a:r>
            <a:endParaRPr kumimoji="0" lang="en-US" altLang="en-US" sz="2000" b="0" i="0" u="none" strike="noStrike" cap="none" normalizeH="0" baseline="0">
              <a:ln>
                <a:noFill/>
              </a:ln>
              <a:solidFill>
                <a:schemeClr val="bg1"/>
              </a:solidFill>
              <a:effectLst/>
              <a:latin typeface="Quicksand Medium" panose="00000600000000000000" pitchFamily="2" charset="0"/>
            </a:endParaRPr>
          </a:p>
        </p:txBody>
      </p:sp>
      <p:graphicFrame>
        <p:nvGraphicFramePr>
          <p:cNvPr id="3" name="Table 4">
            <a:extLst>
              <a:ext uri="{FF2B5EF4-FFF2-40B4-BE49-F238E27FC236}">
                <a16:creationId xmlns:a16="http://schemas.microsoft.com/office/drawing/2014/main" id="{ED629330-237F-4172-A220-10AE75625B1A}"/>
              </a:ext>
            </a:extLst>
          </p:cNvPr>
          <p:cNvGraphicFramePr>
            <a:graphicFrameLocks noGrp="1"/>
          </p:cNvGraphicFramePr>
          <p:nvPr>
            <p:extLst>
              <p:ext uri="{D42A27DB-BD31-4B8C-83A1-F6EECF244321}">
                <p14:modId xmlns:p14="http://schemas.microsoft.com/office/powerpoint/2010/main" val="3398620969"/>
              </p:ext>
            </p:extLst>
          </p:nvPr>
        </p:nvGraphicFramePr>
        <p:xfrm>
          <a:off x="241178" y="1559036"/>
          <a:ext cx="11709644" cy="5059680"/>
        </p:xfrm>
        <a:graphic>
          <a:graphicData uri="http://schemas.openxmlformats.org/drawingml/2006/table">
            <a:tbl>
              <a:tblPr firstRow="1" bandRow="1">
                <a:tableStyleId>{5C22544A-7EE6-4342-B048-85BDC9FD1C3A}</a:tableStyleId>
              </a:tblPr>
              <a:tblGrid>
                <a:gridCol w="1324684">
                  <a:extLst>
                    <a:ext uri="{9D8B030D-6E8A-4147-A177-3AD203B41FA5}">
                      <a16:colId xmlns:a16="http://schemas.microsoft.com/office/drawing/2014/main" val="870518159"/>
                    </a:ext>
                  </a:extLst>
                </a:gridCol>
                <a:gridCol w="2076992">
                  <a:extLst>
                    <a:ext uri="{9D8B030D-6E8A-4147-A177-3AD203B41FA5}">
                      <a16:colId xmlns:a16="http://schemas.microsoft.com/office/drawing/2014/main" val="443031976"/>
                    </a:ext>
                  </a:extLst>
                </a:gridCol>
                <a:gridCol w="2076992">
                  <a:extLst>
                    <a:ext uri="{9D8B030D-6E8A-4147-A177-3AD203B41FA5}">
                      <a16:colId xmlns:a16="http://schemas.microsoft.com/office/drawing/2014/main" val="4158307481"/>
                    </a:ext>
                  </a:extLst>
                </a:gridCol>
                <a:gridCol w="2076992">
                  <a:extLst>
                    <a:ext uri="{9D8B030D-6E8A-4147-A177-3AD203B41FA5}">
                      <a16:colId xmlns:a16="http://schemas.microsoft.com/office/drawing/2014/main" val="3416622782"/>
                    </a:ext>
                  </a:extLst>
                </a:gridCol>
                <a:gridCol w="2076992">
                  <a:extLst>
                    <a:ext uri="{9D8B030D-6E8A-4147-A177-3AD203B41FA5}">
                      <a16:colId xmlns:a16="http://schemas.microsoft.com/office/drawing/2014/main" val="638173584"/>
                    </a:ext>
                  </a:extLst>
                </a:gridCol>
                <a:gridCol w="2076992">
                  <a:extLst>
                    <a:ext uri="{9D8B030D-6E8A-4147-A177-3AD203B41FA5}">
                      <a16:colId xmlns:a16="http://schemas.microsoft.com/office/drawing/2014/main" val="2596934995"/>
                    </a:ext>
                  </a:extLst>
                </a:gridCol>
              </a:tblGrid>
              <a:tr h="471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50" dirty="0">
                          <a:solidFill>
                            <a:srgbClr val="4CADA3"/>
                          </a:solidFill>
                          <a:latin typeface="Quicksand Medium" panose="00000600000000000000" pitchFamily="2" charset="0"/>
                        </a:rPr>
                        <a:t>Week commencing</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Monday</a:t>
                      </a:r>
                    </a:p>
                    <a:p>
                      <a:pPr algn="ctr"/>
                      <a:r>
                        <a:rPr lang="en-GB" sz="1250" b="0">
                          <a:solidFill>
                            <a:srgbClr val="F15022"/>
                          </a:solidFill>
                          <a:latin typeface="Quicksand Medium" panose="00000600000000000000" pitchFamily="2" charset="0"/>
                        </a:rPr>
                        <a:t>#skills</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Tuesday</a:t>
                      </a:r>
                    </a:p>
                    <a:p>
                      <a:pPr algn="ctr"/>
                      <a:r>
                        <a:rPr lang="en-GB" sz="1250" b="0">
                          <a:solidFill>
                            <a:srgbClr val="F15022"/>
                          </a:solidFill>
                          <a:latin typeface="Quicksand Medium" panose="00000600000000000000" pitchFamily="2" charset="0"/>
                        </a:rPr>
                        <a:t>#employability </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Wednesday</a:t>
                      </a:r>
                    </a:p>
                    <a:p>
                      <a:pPr algn="ctr"/>
                      <a:r>
                        <a:rPr lang="en-GB" sz="1250" b="0">
                          <a:solidFill>
                            <a:srgbClr val="F15022"/>
                          </a:solidFill>
                          <a:latin typeface="Quicksand Medium" panose="00000600000000000000" pitchFamily="2" charset="0"/>
                        </a:rPr>
                        <a:t>#wellbeing</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Thursday</a:t>
                      </a:r>
                    </a:p>
                    <a:p>
                      <a:pPr algn="ctr"/>
                      <a:r>
                        <a:rPr lang="en-GB" sz="1250" b="0">
                          <a:solidFill>
                            <a:srgbClr val="F15022"/>
                          </a:solidFill>
                          <a:latin typeface="Quicksand Medium" panose="00000600000000000000" pitchFamily="2" charset="0"/>
                        </a:rPr>
                        <a:t>#employability</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algn="ctr"/>
                      <a:r>
                        <a:rPr lang="en-GB" sz="1250">
                          <a:solidFill>
                            <a:srgbClr val="4CADA3"/>
                          </a:solidFill>
                          <a:latin typeface="Quicksand Medium" panose="00000600000000000000" pitchFamily="2" charset="0"/>
                        </a:rPr>
                        <a:t>Friday</a:t>
                      </a:r>
                    </a:p>
                    <a:p>
                      <a:pPr algn="ctr"/>
                      <a:r>
                        <a:rPr lang="en-GB" sz="1250" b="0">
                          <a:solidFill>
                            <a:srgbClr val="F15022"/>
                          </a:solidFill>
                          <a:latin typeface="Quicksand Medium" panose="00000600000000000000" pitchFamily="2" charset="0"/>
                        </a:rPr>
                        <a:t>#social &amp; #wellbeing </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extLst>
                  <a:ext uri="{0D108BD9-81ED-4DB2-BD59-A6C34878D82A}">
                    <a16:rowId xmlns:a16="http://schemas.microsoft.com/office/drawing/2014/main" val="4274261181"/>
                  </a:ext>
                </a:extLst>
              </a:tr>
              <a:tr h="0">
                <a:tc>
                  <a:txBody>
                    <a:bodyPr/>
                    <a:lstStyle/>
                    <a:p>
                      <a:r>
                        <a:rPr lang="en-GB" sz="1250" b="1">
                          <a:solidFill>
                            <a:srgbClr val="F15022"/>
                          </a:solidFill>
                          <a:latin typeface="Quicksand Medium" panose="00000600000000000000" pitchFamily="2" charset="0"/>
                        </a:rPr>
                        <a:t>19</a:t>
                      </a:r>
                      <a:r>
                        <a:rPr lang="en-GB" sz="1250" b="1" baseline="30000">
                          <a:solidFill>
                            <a:srgbClr val="F15022"/>
                          </a:solidFill>
                          <a:latin typeface="Quicksand Medium" panose="00000600000000000000" pitchFamily="2" charset="0"/>
                        </a:rPr>
                        <a:t>th</a:t>
                      </a:r>
                      <a:r>
                        <a:rPr lang="en-GB" sz="1250" b="1">
                          <a:solidFill>
                            <a:srgbClr val="F15022"/>
                          </a:solidFill>
                          <a:latin typeface="Quicksand Medium" panose="00000600000000000000" pitchFamily="2" charset="0"/>
                        </a:rPr>
                        <a:t> April </a:t>
                      </a:r>
                    </a:p>
                  </a:txBody>
                  <a:tcPr anchor="ct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4">
                            <a:extLst>
                              <a:ext uri="{A12FA001-AC4F-418D-AE19-62706E023703}">
                                <ahyp:hlinkClr xmlns:ahyp="http://schemas.microsoft.com/office/drawing/2018/hyperlinkcolor" val="tx"/>
                              </a:ext>
                            </a:extLst>
                          </a:hlinkClick>
                        </a:rPr>
                        <a:t>Be Seen Be Heard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Adam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5">
                            <a:extLst>
                              <a:ext uri="{A12FA001-AC4F-418D-AE19-62706E023703}">
                                <ahyp:hlinkClr xmlns:ahyp="http://schemas.microsoft.com/office/drawing/2018/hyperlinkcolor" val="tx"/>
                              </a:ext>
                            </a:extLst>
                          </a:hlinkClick>
                        </a:rPr>
                        <a:t>Transferable skills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Mock interviews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and Sue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6">
                            <a:extLst>
                              <a:ext uri="{A12FA001-AC4F-418D-AE19-62706E023703}">
                                <ahyp:hlinkClr xmlns:ahyp="http://schemas.microsoft.com/office/drawing/2018/hyperlinkcolor" val="tx"/>
                              </a:ext>
                            </a:extLst>
                          </a:hlinkClick>
                        </a:rPr>
                        <a:t>Cheltenham Job Club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7">
                            <a:extLst>
                              <a:ext uri="{A12FA001-AC4F-418D-AE19-62706E023703}">
                                <ahyp:hlinkClr xmlns:ahyp="http://schemas.microsoft.com/office/drawing/2018/hyperlinkcolor" val="tx"/>
                              </a:ext>
                            </a:extLst>
                          </a:hlinkClick>
                        </a:rPr>
                        <a:t>Time out on Tuesday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Nabeela and Emily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Mock interviews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and Sue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8">
                            <a:extLst>
                              <a:ext uri="{A12FA001-AC4F-418D-AE19-62706E023703}">
                                <ahyp:hlinkClr xmlns:ahyp="http://schemas.microsoft.com/office/drawing/2018/hyperlinkcolor" val="tx"/>
                              </a:ext>
                            </a:extLst>
                          </a:hlinkClick>
                        </a:rPr>
                        <a:t>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9">
                            <a:extLst>
                              <a:ext uri="{A12FA001-AC4F-418D-AE19-62706E023703}">
                                <ahyp:hlinkClr xmlns:ahyp="http://schemas.microsoft.com/office/drawing/2018/hyperlinkcolor" val="tx"/>
                              </a:ext>
                            </a:extLst>
                          </a:hlinkClick>
                        </a:rPr>
                        <a:t>Music and Song Singalong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GL Communities and friends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0">
                            <a:extLst>
                              <a:ext uri="{A12FA001-AC4F-418D-AE19-62706E023703}">
                                <ahyp:hlinkClr xmlns:ahyp="http://schemas.microsoft.com/office/drawing/2018/hyperlinkcolor" val="tx"/>
                              </a:ext>
                            </a:extLst>
                          </a:hlinkClick>
                        </a:rPr>
                        <a:t>Chair 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0">
                            <a:extLst>
                              <a:ext uri="{A12FA001-AC4F-418D-AE19-62706E023703}">
                                <ahyp:hlinkClr xmlns:ahyp="http://schemas.microsoft.com/office/drawing/2018/hyperlinkcolor" val="tx"/>
                              </a:ext>
                            </a:extLst>
                          </a:hlinkClick>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3.30pm: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1">
                            <a:extLst>
                              <a:ext uri="{A12FA001-AC4F-418D-AE19-62706E023703}">
                                <ahyp:hlinkClr xmlns:ahyp="http://schemas.microsoft.com/office/drawing/2018/hyperlinkcolor" val="tx"/>
                              </a:ext>
                            </a:extLst>
                          </a:hlinkClick>
                        </a:rPr>
                        <a:t>Magic Workshop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2">
                            <a:extLst>
                              <a:ext uri="{A12FA001-AC4F-418D-AE19-62706E023703}">
                                <ahyp:hlinkClr xmlns:ahyp="http://schemas.microsoft.com/office/drawing/2018/hyperlinkcolor" val="tx"/>
                              </a:ext>
                            </a:extLst>
                          </a:hlinkClick>
                        </a:rPr>
                        <a:t>Gloucester Job Club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3">
                            <a:extLst>
                              <a:ext uri="{A12FA001-AC4F-418D-AE19-62706E023703}">
                                <ahyp:hlinkClr xmlns:ahyp="http://schemas.microsoft.com/office/drawing/2018/hyperlinkcolor" val="tx"/>
                              </a:ext>
                            </a:extLst>
                          </a:hlinkClick>
                        </a:rPr>
                        <a:t>ESL support group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Carole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4">
                            <a:extLst>
                              <a:ext uri="{A12FA001-AC4F-418D-AE19-62706E023703}">
                                <ahyp:hlinkClr xmlns:ahyp="http://schemas.microsoft.com/office/drawing/2018/hyperlinkcolor" val="tx"/>
                              </a:ext>
                            </a:extLst>
                          </a:hlinkClick>
                        </a:rPr>
                        <a:t>How to ‘sell’ yourself to interviewers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5">
                            <a:extLst>
                              <a:ext uri="{A12FA001-AC4F-418D-AE19-62706E023703}">
                                <ahyp:hlinkClr xmlns:ahyp="http://schemas.microsoft.com/office/drawing/2018/hyperlinkcolor" val="tx"/>
                              </a:ext>
                            </a:extLst>
                          </a:hlinkClick>
                        </a:rPr>
                        <a:t>Journaling for positivity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Donna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6">
                            <a:extLst>
                              <a:ext uri="{A12FA001-AC4F-418D-AE19-62706E023703}">
                                <ahyp:hlinkClr xmlns:ahyp="http://schemas.microsoft.com/office/drawing/2018/hyperlinkcolor" val="tx"/>
                              </a:ext>
                            </a:extLst>
                          </a:hlinkClick>
                        </a:rPr>
                        <a:t>Create Connections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400" cap="none" spc="0" normalizeH="0" baseline="0" noProof="0" dirty="0">
                          <a:ln>
                            <a:noFill/>
                          </a:ln>
                          <a:solidFill>
                            <a:srgbClr val="F15022"/>
                          </a:solidFill>
                          <a:effectLst/>
                          <a:highlight>
                            <a:srgbClr val="FFFF00"/>
                          </a:highlight>
                          <a:uLnTx/>
                          <a:uFillTx/>
                          <a:latin typeface="Quicksand Medium" panose="00000600000000000000" pitchFamily="2" charset="0"/>
                          <a:ea typeface="+mn-ea"/>
                          <a:cs typeface="+mn-cs"/>
                        </a:rPr>
                        <a:t>12.30pm: </a:t>
                      </a:r>
                      <a:r>
                        <a:rPr kumimoji="0" lang="en-GB" sz="1200" b="1" i="0" u="none" strike="noStrike" kern="1400" cap="none" spc="0" normalizeH="0" baseline="0" noProof="0" dirty="0">
                          <a:ln>
                            <a:noFill/>
                          </a:ln>
                          <a:solidFill>
                            <a:srgbClr val="4CADA3"/>
                          </a:solidFill>
                          <a:effectLst/>
                          <a:highlight>
                            <a:srgbClr val="FFFF00"/>
                          </a:highlight>
                          <a:uLnTx/>
                          <a:uFillTx/>
                          <a:latin typeface="Quicksand Medium" panose="00000600000000000000" pitchFamily="2" charset="0"/>
                          <a:ea typeface="+mn-ea"/>
                          <a:cs typeface="+mn-cs"/>
                          <a:hlinkClick r:id="rId17">
                            <a:extLst>
                              <a:ext uri="{A12FA001-AC4F-418D-AE19-62706E023703}">
                                <ahyp:hlinkClr xmlns:ahyp="http://schemas.microsoft.com/office/drawing/2018/hyperlinkcolor" val="tx"/>
                              </a:ext>
                            </a:extLst>
                          </a:hlinkClick>
                        </a:rPr>
                        <a:t>Kickstart Employer Sessions</a:t>
                      </a:r>
                      <a:endParaRPr kumimoji="0" lang="en-GB" sz="900" b="1" i="0" u="none" strike="noStrike" kern="1400" cap="none" spc="0" normalizeH="0" baseline="0" noProof="0" dirty="0">
                        <a:ln>
                          <a:noFill/>
                        </a:ln>
                        <a:solidFill>
                          <a:srgbClr val="4CADA3"/>
                        </a:solidFill>
                        <a:effectLst/>
                        <a:highlight>
                          <a:srgbClr val="FFFF00"/>
                        </a:highligh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extLst>
                  <a:ext uri="{0D108BD9-81ED-4DB2-BD59-A6C34878D82A}">
                    <a16:rowId xmlns:a16="http://schemas.microsoft.com/office/drawing/2014/main" val="3763562793"/>
                  </a:ext>
                </a:extLst>
              </a:tr>
              <a:tr h="1584168">
                <a:tc>
                  <a:txBody>
                    <a:bodyPr/>
                    <a:lstStyle/>
                    <a:p>
                      <a:r>
                        <a:rPr lang="en-GB" sz="1250" b="1">
                          <a:solidFill>
                            <a:srgbClr val="F15022"/>
                          </a:solidFill>
                          <a:latin typeface="Quicksand Medium" panose="00000600000000000000" pitchFamily="2" charset="0"/>
                        </a:rPr>
                        <a:t>26</a:t>
                      </a:r>
                      <a:r>
                        <a:rPr lang="en-GB" sz="1250" b="1" baseline="30000">
                          <a:solidFill>
                            <a:srgbClr val="F15022"/>
                          </a:solidFill>
                          <a:latin typeface="Quicksand Medium" panose="00000600000000000000" pitchFamily="2" charset="0"/>
                        </a:rPr>
                        <a:t>th</a:t>
                      </a:r>
                      <a:r>
                        <a:rPr lang="en-GB" sz="1250" b="1">
                          <a:solidFill>
                            <a:srgbClr val="F15022"/>
                          </a:solidFill>
                          <a:latin typeface="Quicksand Medium" panose="00000600000000000000" pitchFamily="2" charset="0"/>
                        </a:rPr>
                        <a:t> April </a:t>
                      </a:r>
                    </a:p>
                  </a:txBody>
                  <a:tcPr anchor="ct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8">
                            <a:extLst>
                              <a:ext uri="{A12FA001-AC4F-418D-AE19-62706E023703}">
                                <ahyp:hlinkClr xmlns:ahyp="http://schemas.microsoft.com/office/drawing/2018/hyperlinkcolor" val="tx"/>
                              </a:ext>
                            </a:extLst>
                          </a:hlinkClick>
                        </a:rPr>
                        <a:t>The Cookery Corner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Sue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4">
                            <a:extLst>
                              <a:ext uri="{A12FA001-AC4F-418D-AE19-62706E023703}">
                                <ahyp:hlinkClr xmlns:ahyp="http://schemas.microsoft.com/office/drawing/2018/hyperlinkcolor" val="tx"/>
                              </a:ext>
                            </a:extLst>
                          </a:hlinkClick>
                        </a:rPr>
                        <a:t>Be Seen Be Heard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Adam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a:t>
                      </a:r>
                      <a:r>
                        <a:rPr kumimoji="0" lang="en-GB" sz="1100" b="1" i="0" u="none" strike="noStrike" kern="1400" cap="none" spc="0" normalizeH="0" baseline="0" noProof="0" dirty="0">
                          <a:ln>
                            <a:noFill/>
                          </a:ln>
                          <a:solidFill>
                            <a:srgbClr val="0563C1"/>
                          </a:solidFill>
                          <a:effectLst/>
                          <a:uLnTx/>
                          <a:uFillTx/>
                          <a:latin typeface="Quicksand Medium" panose="00000600000000000000" pitchFamily="2" charset="0"/>
                          <a:ea typeface="+mn-ea"/>
                          <a:cs typeface="+mn-cs"/>
                          <a:hlinkClick r:id="rId19">
                            <a:extLst>
                              <a:ext uri="{A12FA001-AC4F-418D-AE19-62706E023703}">
                                <ahyp:hlinkClr xmlns:ahyp="http://schemas.microsoft.com/office/drawing/2018/hyperlinkcolor" val="tx"/>
                              </a:ext>
                            </a:extLst>
                          </a:hlinkClick>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20">
                            <a:extLst>
                              <a:ext uri="{A12FA001-AC4F-418D-AE19-62706E023703}">
                                <ahyp:hlinkClr xmlns:ahyp="http://schemas.microsoft.com/office/drawing/2018/hyperlinkcolor" val="tx"/>
                              </a:ext>
                            </a:extLst>
                          </a:hlinkClick>
                        </a:rPr>
                        <a:t>General careers advice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Di</a:t>
                      </a:r>
                    </a:p>
                    <a:p>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Mock interviews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and Sue </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6">
                            <a:extLst>
                              <a:ext uri="{A12FA001-AC4F-418D-AE19-62706E023703}">
                                <ahyp:hlinkClr xmlns:ahyp="http://schemas.microsoft.com/office/drawing/2018/hyperlinkcolor" val="tx"/>
                              </a:ext>
                            </a:extLst>
                          </a:hlinkClick>
                        </a:rPr>
                        <a:t>Cheltenham Job Club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21">
                            <a:extLst>
                              <a:ext uri="{A12FA001-AC4F-418D-AE19-62706E023703}">
                                <ahyp:hlinkClr xmlns:ahyp="http://schemas.microsoft.com/office/drawing/2018/hyperlinkcolor" val="tx"/>
                              </a:ext>
                            </a:extLst>
                          </a:hlinkClick>
                        </a:rPr>
                        <a:t>CV and cover letter workshop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Mock interviews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Tony and Sue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8">
                            <a:extLst>
                              <a:ext uri="{A12FA001-AC4F-418D-AE19-62706E023703}">
                                <ahyp:hlinkClr xmlns:ahyp="http://schemas.microsoft.com/office/drawing/2018/hyperlinkcolor" val="tx"/>
                              </a:ext>
                            </a:extLst>
                          </a:hlinkClick>
                        </a:rPr>
                        <a:t>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9">
                            <a:extLst>
                              <a:ext uri="{A12FA001-AC4F-418D-AE19-62706E023703}">
                                <ahyp:hlinkClr xmlns:ahyp="http://schemas.microsoft.com/office/drawing/2018/hyperlinkcolor" val="tx"/>
                              </a:ext>
                            </a:extLst>
                          </a:hlinkClick>
                        </a:rPr>
                        <a:t>Music and Song Singalong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GL Communities and friends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0">
                            <a:extLst>
                              <a:ext uri="{A12FA001-AC4F-418D-AE19-62706E023703}">
                                <ahyp:hlinkClr xmlns:ahyp="http://schemas.microsoft.com/office/drawing/2018/hyperlinkcolor" val="tx"/>
                              </a:ext>
                            </a:extLst>
                          </a:hlinkClick>
                        </a:rPr>
                        <a:t>Chair Yoga</a:t>
                      </a:r>
                      <a:r>
                        <a:rPr kumimoji="0" lang="en-GB" sz="140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0">
                            <a:extLst>
                              <a:ext uri="{A12FA001-AC4F-418D-AE19-62706E023703}">
                                <ahyp:hlinkClr xmlns:ahyp="http://schemas.microsoft.com/office/drawing/2018/hyperlinkcolor" val="tx"/>
                              </a:ext>
                            </a:extLst>
                          </a:hlinkClick>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Lisa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12pm: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22">
                            <a:extLst>
                              <a:ext uri="{A12FA001-AC4F-418D-AE19-62706E023703}">
                                <ahyp:hlinkClr xmlns:ahyp="http://schemas.microsoft.com/office/drawing/2018/hyperlinkcolor" val="tx"/>
                              </a:ext>
                            </a:extLst>
                          </a:hlinkClick>
                        </a:rPr>
                        <a:t>Lunchtime stretch and train</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Alex</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3.30pm: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23">
                            <a:extLst>
                              <a:ext uri="{A12FA001-AC4F-418D-AE19-62706E023703}">
                                <ahyp:hlinkClr xmlns:ahyp="http://schemas.microsoft.com/office/drawing/2018/hyperlinkcolor" val="tx"/>
                              </a:ext>
                            </a:extLst>
                          </a:hlinkClick>
                        </a:rPr>
                        <a:t>Walk in Nature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Sarah</a:t>
                      </a: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2">
                            <a:extLst>
                              <a:ext uri="{A12FA001-AC4F-418D-AE19-62706E023703}">
                                <ahyp:hlinkClr xmlns:ahyp="http://schemas.microsoft.com/office/drawing/2018/hyperlinkcolor" val="tx"/>
                              </a:ext>
                            </a:extLst>
                          </a:hlinkClick>
                        </a:rPr>
                        <a:t>Gloucester Job Club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endParaRPr kumimoji="0" lang="en-GB" sz="12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3">
                            <a:extLst>
                              <a:ext uri="{A12FA001-AC4F-418D-AE19-62706E023703}">
                                <ahyp:hlinkClr xmlns:ahyp="http://schemas.microsoft.com/office/drawing/2018/hyperlinkcolor" val="tx"/>
                              </a:ext>
                            </a:extLst>
                          </a:hlinkClick>
                        </a:rPr>
                        <a:t>ESL support group</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24">
                            <a:extLst>
                              <a:ext uri="{A12FA001-AC4F-418D-AE19-62706E023703}">
                                <ahyp:hlinkClr xmlns:ahyp="http://schemas.microsoft.com/office/drawing/2018/hyperlinkcolor" val="tx"/>
                              </a:ext>
                            </a:extLst>
                          </a:hlinkClick>
                        </a:rPr>
                        <a:t>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Carole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1.30pm</a:t>
                      </a:r>
                      <a:r>
                        <a:rPr kumimoji="0" lang="en-GB" sz="1100" b="1" i="0" u="none" strike="noStrike" kern="1400" cap="none" spc="0" normalizeH="0" baseline="0" noProof="0" dirty="0">
                          <a:ln>
                            <a:noFill/>
                          </a:ln>
                          <a:solidFill>
                            <a:srgbClr val="0563C1"/>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25">
                            <a:extLst>
                              <a:ext uri="{A12FA001-AC4F-418D-AE19-62706E023703}">
                                <ahyp:hlinkClr xmlns:ahyp="http://schemas.microsoft.com/office/drawing/2018/hyperlinkcolor" val="tx"/>
                              </a:ext>
                            </a:extLst>
                          </a:hlinkClick>
                        </a:rPr>
                        <a:t>Job searching tips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Jason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2.30pm:</a:t>
                      </a:r>
                      <a:r>
                        <a:rPr kumimoji="0" lang="en-GB" sz="12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26">
                            <a:extLst>
                              <a:ext uri="{A12FA001-AC4F-418D-AE19-62706E023703}">
                                <ahyp:hlinkClr xmlns:ahyp="http://schemas.microsoft.com/office/drawing/2018/hyperlinkcolor" val="tx"/>
                              </a:ext>
                            </a:extLst>
                          </a:hlinkClick>
                        </a:rPr>
                        <a:t>So you want to work outdoors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sz="105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Julie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10am: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5">
                            <a:extLst>
                              <a:ext uri="{A12FA001-AC4F-418D-AE19-62706E023703}">
                                <ahyp:hlinkClr xmlns:ahyp="http://schemas.microsoft.com/office/drawing/2018/hyperlinkcolor" val="tx"/>
                              </a:ext>
                            </a:extLst>
                          </a:hlinkClick>
                        </a:rPr>
                        <a:t>Journaling for positivity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Donna </a:t>
                      </a:r>
                    </a:p>
                    <a:p>
                      <a:endParaRPr lang="en-GB" sz="1200" dirty="0">
                        <a:latin typeface="Quicksand Medium" panose="000006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400" cap="none" spc="0" normalizeH="0" baseline="0" noProof="0" dirty="0">
                          <a:ln>
                            <a:noFill/>
                          </a:ln>
                          <a:solidFill>
                            <a:srgbClr val="F15022"/>
                          </a:solidFill>
                          <a:effectLst/>
                          <a:uLnTx/>
                          <a:uFillTx/>
                          <a:latin typeface="Quicksand Medium" panose="00000600000000000000" pitchFamily="2" charset="0"/>
                          <a:ea typeface="+mn-ea"/>
                          <a:cs typeface="+mn-cs"/>
                        </a:rPr>
                        <a:t>11.15am: </a:t>
                      </a:r>
                      <a:r>
                        <a:rPr kumimoji="0" lang="en-GB" sz="1250" b="1" i="0" u="none" strike="noStrike" kern="1400" cap="none" spc="0" normalizeH="0" baseline="0" noProof="0" dirty="0">
                          <a:ln>
                            <a:noFill/>
                          </a:ln>
                          <a:solidFill>
                            <a:srgbClr val="4CADA3"/>
                          </a:solidFill>
                          <a:effectLst/>
                          <a:uLnTx/>
                          <a:uFillTx/>
                          <a:latin typeface="Quicksand Medium" panose="00000600000000000000" pitchFamily="2" charset="0"/>
                          <a:ea typeface="+mn-ea"/>
                          <a:cs typeface="+mn-cs"/>
                          <a:hlinkClick r:id="rId16">
                            <a:extLst>
                              <a:ext uri="{A12FA001-AC4F-418D-AE19-62706E023703}">
                                <ahyp:hlinkClr xmlns:ahyp="http://schemas.microsoft.com/office/drawing/2018/hyperlinkcolor" val="tx"/>
                              </a:ext>
                            </a:extLst>
                          </a:hlinkClick>
                        </a:rPr>
                        <a:t>Create Connections </a:t>
                      </a:r>
                      <a:r>
                        <a:rPr kumimoji="0" lang="en-GB" sz="1000" b="0" i="0" u="none" strike="noStrike" kern="14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endParaRPr lang="en-GB" sz="1200" dirty="0">
                        <a:highlight>
                          <a:srgbClr val="FFFF00"/>
                        </a:highlight>
                        <a:latin typeface="Quicksand Medium" panose="000006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400" cap="none" spc="0" normalizeH="0" baseline="0" noProof="0" dirty="0">
                          <a:ln>
                            <a:noFill/>
                          </a:ln>
                          <a:solidFill>
                            <a:srgbClr val="F15022"/>
                          </a:solidFill>
                          <a:effectLst/>
                          <a:highlight>
                            <a:srgbClr val="FFFF00"/>
                          </a:highlight>
                          <a:uLnTx/>
                          <a:uFillTx/>
                          <a:latin typeface="Quicksand Medium" panose="00000600000000000000" pitchFamily="2" charset="0"/>
                          <a:ea typeface="+mn-ea"/>
                          <a:cs typeface="+mn-cs"/>
                        </a:rPr>
                        <a:t>12.30pm: </a:t>
                      </a:r>
                      <a:r>
                        <a:rPr kumimoji="0" lang="en-GB" sz="1200" b="1" i="0" u="none" strike="noStrike" kern="1400" cap="none" spc="0" normalizeH="0" baseline="0" noProof="0" dirty="0">
                          <a:ln>
                            <a:noFill/>
                          </a:ln>
                          <a:solidFill>
                            <a:srgbClr val="4CADA3"/>
                          </a:solidFill>
                          <a:effectLst/>
                          <a:highlight>
                            <a:srgbClr val="FFFF00"/>
                          </a:highlight>
                          <a:uLnTx/>
                          <a:uFillTx/>
                          <a:latin typeface="Quicksand Medium" panose="00000600000000000000" pitchFamily="2" charset="0"/>
                          <a:ea typeface="+mn-ea"/>
                          <a:cs typeface="+mn-cs"/>
                          <a:hlinkClick r:id="rId17">
                            <a:extLst>
                              <a:ext uri="{A12FA001-AC4F-418D-AE19-62706E023703}">
                                <ahyp:hlinkClr xmlns:ahyp="http://schemas.microsoft.com/office/drawing/2018/hyperlinkcolor" val="tx"/>
                              </a:ext>
                            </a:extLst>
                          </a:hlinkClick>
                        </a:rPr>
                        <a:t>Kickstart Employer Sessions</a:t>
                      </a:r>
                      <a:endParaRPr kumimoji="0" lang="en-GB" sz="900" b="1" i="0" u="none" strike="noStrike" kern="1400" cap="none" spc="0" normalizeH="0" baseline="0" noProof="0" dirty="0">
                        <a:ln>
                          <a:noFill/>
                        </a:ln>
                        <a:solidFill>
                          <a:srgbClr val="4CADA3"/>
                        </a:solidFill>
                        <a:effectLst/>
                        <a:highlight>
                          <a:srgbClr val="FFFF00"/>
                        </a:highlight>
                        <a:uLnTx/>
                        <a:uFillTx/>
                        <a:latin typeface="Quicksand Medium" panose="00000600000000000000" pitchFamily="2" charset="0"/>
                        <a:ea typeface="+mn-ea"/>
                        <a:cs typeface="+mn-cs"/>
                      </a:endParaRPr>
                    </a:p>
                    <a:p>
                      <a:endParaRPr lang="en-GB" sz="1200" dirty="0">
                        <a:latin typeface="Quicksand Medium" panose="00000600000000000000" pitchFamily="2" charset="0"/>
                      </a:endParaRPr>
                    </a:p>
                    <a:p>
                      <a:endParaRPr lang="en-GB" sz="1200" dirty="0">
                        <a:latin typeface="Quicksand Medium" panose="00000600000000000000" pitchFamily="2" charset="0"/>
                      </a:endParaRPr>
                    </a:p>
                  </a:txBody>
                  <a:tcPr>
                    <a:lnL w="12700" cap="flat" cmpd="sng" algn="ctr">
                      <a:solidFill>
                        <a:srgbClr val="F15022"/>
                      </a:solidFill>
                      <a:prstDash val="solid"/>
                      <a:round/>
                      <a:headEnd type="none" w="med" len="med"/>
                      <a:tailEnd type="none" w="med" len="med"/>
                    </a:lnL>
                    <a:lnR w="12700" cap="flat" cmpd="sng" algn="ctr">
                      <a:solidFill>
                        <a:srgbClr val="F15022"/>
                      </a:solidFill>
                      <a:prstDash val="solid"/>
                      <a:round/>
                      <a:headEnd type="none" w="med" len="med"/>
                      <a:tailEnd type="none" w="med" len="med"/>
                    </a:lnR>
                    <a:lnT w="12700" cap="flat" cmpd="sng" algn="ctr">
                      <a:solidFill>
                        <a:srgbClr val="F15022"/>
                      </a:solidFill>
                      <a:prstDash val="solid"/>
                      <a:round/>
                      <a:headEnd type="none" w="med" len="med"/>
                      <a:tailEnd type="none" w="med" len="med"/>
                    </a:lnT>
                    <a:lnB w="12700" cap="flat" cmpd="sng" algn="ctr">
                      <a:solidFill>
                        <a:srgbClr val="F15022"/>
                      </a:solidFill>
                      <a:prstDash val="solid"/>
                      <a:round/>
                      <a:headEnd type="none" w="med" len="med"/>
                      <a:tailEnd type="none" w="med" len="med"/>
                    </a:lnB>
                    <a:noFill/>
                  </a:tcPr>
                </a:tc>
                <a:extLst>
                  <a:ext uri="{0D108BD9-81ED-4DB2-BD59-A6C34878D82A}">
                    <a16:rowId xmlns:a16="http://schemas.microsoft.com/office/drawing/2014/main" val="2372727687"/>
                  </a:ext>
                </a:extLst>
              </a:tr>
            </a:tbl>
          </a:graphicData>
        </a:graphic>
      </p:graphicFrame>
      <p:sp>
        <p:nvSpPr>
          <p:cNvPr id="22" name="Text Box 7">
            <a:extLst>
              <a:ext uri="{FF2B5EF4-FFF2-40B4-BE49-F238E27FC236}">
                <a16:creationId xmlns:a16="http://schemas.microsoft.com/office/drawing/2014/main" id="{47780B8C-1131-4BEE-900D-A4F54BD07DF0}"/>
              </a:ext>
            </a:extLst>
          </p:cNvPr>
          <p:cNvSpPr txBox="1">
            <a:spLocks noChangeArrowheads="1"/>
          </p:cNvSpPr>
          <p:nvPr/>
        </p:nvSpPr>
        <p:spPr bwMode="auto">
          <a:xfrm>
            <a:off x="3454251" y="122566"/>
            <a:ext cx="5503862"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FFFFF"/>
                </a:solidFill>
                <a:effectLst/>
                <a:latin typeface="Quicksand Medium" panose="00000600000000000000" pitchFamily="2" charset="0"/>
              </a:rPr>
              <a:t>#GEMonline</a:t>
            </a:r>
            <a:endParaRPr kumimoji="0" lang="en-US" altLang="en-US" sz="3500" b="0" i="0" u="none" strike="noStrike" cap="none" normalizeH="0" baseline="0">
              <a:ln>
                <a:noFill/>
              </a:ln>
              <a:solidFill>
                <a:schemeClr val="tx1"/>
              </a:solidFill>
              <a:effectLst/>
              <a:latin typeface="Arial" panose="020B0604020202020204" pitchFamily="34" charset="0"/>
            </a:endParaRPr>
          </a:p>
        </p:txBody>
      </p:sp>
      <p:pic>
        <p:nvPicPr>
          <p:cNvPr id="23" name="Picture 3">
            <a:extLst>
              <a:ext uri="{FF2B5EF4-FFF2-40B4-BE49-F238E27FC236}">
                <a16:creationId xmlns:a16="http://schemas.microsoft.com/office/drawing/2014/main" id="{6523CFAC-E023-4963-9CEA-4FAC8707214C}"/>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9785720" y="171482"/>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3983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10am – 11am</a:t>
            </a:r>
            <a:r>
              <a:rPr kumimoji="0" lang="en-GB" altLang="en-US" sz="18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Drafting your cover letter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Sue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12</a:t>
            </a:r>
            <a:r>
              <a:rPr kumimoji="0" lang="en-GB" altLang="en-US" sz="1400" b="1" i="0" u="none" strike="noStrike" kern="1200" cap="none" spc="0" normalizeH="0" baseline="30000" noProof="0" dirty="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April </a:t>
            </a:r>
            <a:r>
              <a:rPr kumimoji="0" lang="en-GB" altLang="en-US" sz="16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rPr>
              <a:t>Join Sue as she shares some key points to include in your cover letter to support your CV when 				completing job applications.  </a:t>
            </a:r>
            <a:r>
              <a:rPr kumimoji="0" lang="en-GB" altLang="en-US" sz="16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4"/>
              </a:rPr>
              <a:t>here: </a:t>
            </a:r>
            <a:endPar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11am – 12.30pm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Be Seen Be Heard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Adam </a:t>
            </a:r>
          </a:p>
          <a:p>
            <a:pPr lvl="0" eaLnBrk="0" fontAlgn="base" hangingPunct="0">
              <a:spcBef>
                <a:spcPct val="0"/>
              </a:spcBef>
              <a:spcAft>
                <a:spcPct val="0"/>
              </a:spcAft>
              <a:defRPr/>
            </a:pP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12</a:t>
            </a:r>
            <a:r>
              <a:rPr kumimoji="0" lang="en-GB" altLang="en-US" sz="1400" b="1" i="0" u="none" strike="noStrike" kern="1200" cap="none" spc="0" normalizeH="0" baseline="30000" noProof="0" dirty="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A six-week course to help you develop greater confidence and self-esteem or overcome self 	     </a:t>
            </a:r>
          </a:p>
          <a:p>
            <a:pPr lvl="0" eaLnBrk="0" fontAlgn="base" hangingPunct="0">
              <a:spcBef>
                <a:spcPct val="0"/>
              </a:spcBef>
              <a:spcAft>
                <a:spcPct val="0"/>
              </a:spcAft>
              <a:defRPr/>
            </a:pPr>
            <a:r>
              <a:rPr lang="en-GB" altLang="en-US" sz="1400" b="1" dirty="0">
                <a:solidFill>
                  <a:srgbClr val="F15022"/>
                </a:solidFill>
                <a:latin typeface="Quicksand Medium" panose="00000600000000000000" pitchFamily="2" charset="0"/>
              </a:rPr>
              <a:t>19</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consciousness and develop a sense of ease in front of others. You will </a:t>
            </a:r>
            <a:r>
              <a:rPr lang="en-GB" altLang="en-US" sz="1400" dirty="0">
                <a:solidFill>
                  <a:srgbClr val="000000"/>
                </a:solidFill>
                <a:latin typeface="Quicksand Medium" panose="00000600000000000000" pitchFamily="2" charset="0"/>
              </a:rPr>
              <a:t>develop an insight into what   </a:t>
            </a:r>
          </a:p>
          <a:p>
            <a:pPr lvl="0" eaLnBrk="0" fontAlgn="base" hangingPunct="0">
              <a:spcBef>
                <a:spcPct val="0"/>
              </a:spcBef>
              <a:spcAft>
                <a:spcPct val="0"/>
              </a:spcAft>
              <a:defRPr/>
            </a:pPr>
            <a:r>
              <a:rPr lang="en-GB" altLang="en-US" sz="1400" b="1" dirty="0">
                <a:solidFill>
                  <a:srgbClr val="F15022"/>
                </a:solidFill>
                <a:latin typeface="Quicksand Medium" panose="00000600000000000000" pitchFamily="2" charset="0"/>
              </a:rPr>
              <a:t>26</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dirty="0">
                <a:solidFill>
                  <a:srgbClr val="000000"/>
                </a:solidFill>
                <a:latin typeface="Quicksand Medium" panose="00000600000000000000" pitchFamily="2" charset="0"/>
              </a:rPr>
              <a:t>			holds you back and how you can become more relaxed and confident in front of others especially in 			new situations.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5"/>
              </a:rPr>
              <a:t>here</a:t>
            </a:r>
            <a:endParaRPr kumimoji="0" lang="en-GB" altLang="en-US" sz="1600" b="1" i="0" u="sng" strike="noStrike" kern="1200" cap="none" spc="0" normalizeH="0" baseline="0" noProof="0" dirty="0">
              <a:ln>
                <a:noFill/>
              </a:ln>
              <a:solidFill>
                <a:srgbClr val="085296"/>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dirty="0">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1.30pm - 2.30pm</a:t>
            </a:r>
            <a:r>
              <a:rPr kumimoji="0" lang="en-GB" altLang="en-US" sz="24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Transferable skills </a:t>
            </a:r>
            <a:r>
              <a:rPr kumimoji="0" lang="en-GB" altLang="en-US" sz="16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Di</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19</a:t>
            </a:r>
            <a:r>
              <a:rPr kumimoji="0" lang="en-GB" altLang="en-US" sz="1400" b="1" i="0" u="none" strike="noStrike" kern="1200" cap="none" spc="0" normalizeH="0" baseline="30000" noProof="0" dirty="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April 	</a:t>
            </a: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Did you realise that a large number of skills that you learn and develop during your work and personal 			life can be transferred into other employment roles? Find out more during this workshop on how you 			can potentially enhance your skillset. </a:t>
            </a:r>
            <a:endParaRPr kumimoji="0" lang="en-GB" altLang="en-US" sz="1400" b="0" i="0" u="sng" strike="noStrike" kern="1200" cap="none" spc="0" normalizeH="0" baseline="0" noProof="0" dirty="0">
              <a:ln>
                <a:noFill/>
              </a:ln>
              <a:solidFill>
                <a:srgbClr val="085296"/>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6"/>
              </a:rPr>
              <a:t>here</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a:t>
            </a:r>
          </a:p>
          <a:p>
            <a:pPr lvl="0" eaLnBrk="0" fontAlgn="base" hangingPunct="0">
              <a:spcBef>
                <a:spcPct val="0"/>
              </a:spcBef>
              <a:spcAft>
                <a:spcPct val="0"/>
              </a:spcAft>
            </a:pPr>
            <a:endParaRPr lang="en-GB" altLang="en-US" sz="1600" b="1" dirty="0">
              <a:solidFill>
                <a:srgbClr val="4CADA3"/>
              </a:solidFill>
              <a:latin typeface="Quicksand Medium" panose="00000600000000000000" pitchFamily="2" charset="0"/>
            </a:endParaRPr>
          </a:p>
          <a:p>
            <a:pPr lvl="0" eaLnBrk="0" fontAlgn="base" hangingPunct="0">
              <a:spcBef>
                <a:spcPct val="0"/>
              </a:spcBef>
              <a:spcAft>
                <a:spcPct val="0"/>
              </a:spcAft>
            </a:pPr>
            <a:endParaRPr lang="en-GB" altLang="en-US" sz="1400" b="1" dirty="0">
              <a:solidFill>
                <a:srgbClr val="F15022"/>
              </a:solidFill>
              <a:latin typeface="Quicksand Medium" panose="00000600000000000000" pitchFamily="2" charset="0"/>
            </a:endParaRPr>
          </a:p>
          <a:p>
            <a:pPr lvl="0" eaLnBrk="0" fontAlgn="base" hangingPunct="0">
              <a:spcBef>
                <a:spcPct val="0"/>
              </a:spcBef>
              <a:spcAft>
                <a:spcPct val="0"/>
              </a:spcAft>
            </a:pPr>
            <a:endParaRPr lang="en-GB" altLang="en-US" sz="1400" b="1" dirty="0">
              <a:solidFill>
                <a:srgbClr val="F15022"/>
              </a:solidFill>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dirty="0">
                <a:ln>
                  <a:noFill/>
                </a:ln>
                <a:solidFill>
                  <a:srgbClr val="000000"/>
                </a:solidFill>
                <a:effectLst/>
                <a:latin typeface="Quicksand Medium" panose="00000600000000000000" pitchFamily="2" charset="0"/>
              </a:rPr>
              <a:t>			</a:t>
            </a:r>
            <a:endParaRPr kumimoji="0" lang="en-GB" altLang="en-US" sz="1600" b="1" i="0" u="none" strike="noStrike" cap="none" normalizeH="0" baseline="0" dirty="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rgbClr val="000000"/>
              </a:solidFill>
              <a:effectLst/>
              <a:latin typeface="Quicksand Medium" panose="00000600000000000000" pitchFamily="2"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7" y="1407665"/>
            <a:ext cx="2847975"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#skills</a:t>
            </a:r>
            <a:endParaRPr kumimoji="0" lang="en-US" altLang="en-US" sz="3500" b="0" i="0" u="none" strike="noStrike" cap="none" normalizeH="0" baseline="0">
              <a:ln>
                <a:noFill/>
              </a:ln>
              <a:solidFill>
                <a:srgbClr val="F15022"/>
              </a:solidFill>
              <a:effectLst/>
              <a:latin typeface="Arial" panose="020B0604020202020204" pitchFamily="34" charset="0"/>
            </a:endParaRPr>
          </a:p>
        </p:txBody>
      </p:sp>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Monday</a:t>
            </a:r>
          </a:p>
        </p:txBody>
      </p:sp>
    </p:spTree>
    <p:extLst>
      <p:ext uri="{BB962C8B-B14F-4D97-AF65-F5344CB8AC3E}">
        <p14:creationId xmlns:p14="http://schemas.microsoft.com/office/powerpoint/2010/main" val="51781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67811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1.30pm – 2.30pm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General careers advice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Di</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dirty="0">
                <a:solidFill>
                  <a:srgbClr val="F15022"/>
                </a:solidFill>
                <a:latin typeface="Quicksand Medium" panose="00000600000000000000" pitchFamily="2" charset="0"/>
              </a:rPr>
              <a:t>26</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rPr>
              <a:t>Not sure what career path to head down or want some general advice on a certain industry? This 			session will run through some key advice and information to consider when looking at different 				careers.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4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5"/>
              </a:rPr>
              <a:t>here: </a:t>
            </a:r>
            <a:endPar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endParaRPr>
          </a:p>
          <a:p>
            <a:pPr lvl="0" eaLnBrk="0" fontAlgn="base" hangingPunct="0">
              <a:spcBef>
                <a:spcPct val="0"/>
              </a:spcBef>
              <a:spcAft>
                <a:spcPct val="0"/>
              </a:spcAft>
            </a:pPr>
            <a:endParaRPr lang="en-GB" altLang="en-US" sz="1600" b="1" dirty="0">
              <a:solidFill>
                <a:srgbClr val="4CADA3"/>
              </a:solidFill>
              <a:latin typeface="Quicksand Medium" panose="00000600000000000000" pitchFamily="2" charset="0"/>
            </a:endParaRPr>
          </a:p>
          <a:p>
            <a:pPr lvl="0" eaLnBrk="0" fontAlgn="base" hangingPunct="0">
              <a:spcBef>
                <a:spcPct val="0"/>
              </a:spcBef>
              <a:spcAft>
                <a:spcPct val="0"/>
              </a:spcAft>
            </a:pPr>
            <a:r>
              <a:rPr lang="en-GB" altLang="en-US" sz="1600" b="1" dirty="0">
                <a:solidFill>
                  <a:srgbClr val="4CADA3"/>
                </a:solidFill>
                <a:latin typeface="Quicksand Medium" panose="00000600000000000000" pitchFamily="2" charset="0"/>
              </a:rPr>
              <a:t>2pm – 4pm</a:t>
            </a:r>
            <a:r>
              <a:rPr lang="en-GB" altLang="en-US" sz="2000" b="1" dirty="0">
                <a:solidFill>
                  <a:srgbClr val="4CADA3"/>
                </a:solidFill>
                <a:latin typeface="Quicksand Medium" panose="00000600000000000000" pitchFamily="2" charset="0"/>
              </a:rPr>
              <a:t> 		Mock interviews</a:t>
            </a:r>
            <a:r>
              <a:rPr lang="en-GB" altLang="en-US" sz="2400" b="1" dirty="0">
                <a:solidFill>
                  <a:srgbClr val="4CADA3"/>
                </a:solidFill>
                <a:latin typeface="Quicksand Medium" panose="00000600000000000000" pitchFamily="2" charset="0"/>
              </a:rPr>
              <a:t> </a:t>
            </a:r>
            <a:r>
              <a:rPr lang="en-GB" altLang="en-US" sz="1400" dirty="0">
                <a:solidFill>
                  <a:srgbClr val="000000"/>
                </a:solidFill>
                <a:latin typeface="Quicksand Medium" panose="00000600000000000000" pitchFamily="2" charset="0"/>
              </a:rPr>
              <a:t>with Tony and Sue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12</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b="1" dirty="0">
                <a:solidFill>
                  <a:srgbClr val="4CADA3"/>
                </a:solidFill>
                <a:latin typeface="Quicksand Medium" panose="00000600000000000000" pitchFamily="2" charset="0"/>
              </a:rPr>
              <a:t>		</a:t>
            </a:r>
            <a:r>
              <a:rPr lang="en-GB" altLang="en-US" sz="1400" dirty="0">
                <a:solidFill>
                  <a:srgbClr val="000000"/>
                </a:solidFill>
                <a:latin typeface="Quicksand Medium" panose="00000600000000000000" pitchFamily="2" charset="0"/>
              </a:rPr>
              <a:t>One to one practice interview with a member of the GEM team.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19</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dirty="0">
                <a:solidFill>
                  <a:srgbClr val="000000"/>
                </a:solidFill>
                <a:latin typeface="Quicksand Medium" panose="00000600000000000000" pitchFamily="2" charset="0"/>
              </a:rPr>
              <a:t>		</a:t>
            </a:r>
            <a:r>
              <a:rPr lang="en-GB" altLang="en-US" sz="1600" b="1" dirty="0">
                <a:solidFill>
                  <a:srgbClr val="000000"/>
                </a:solidFill>
                <a:latin typeface="Quicksand Medium" panose="00000600000000000000" pitchFamily="2" charset="0"/>
              </a:rPr>
              <a:t>By appointment only.</a:t>
            </a:r>
            <a:r>
              <a:rPr lang="en-GB" altLang="en-US" sz="1600" dirty="0">
                <a:solidFill>
                  <a:srgbClr val="000000"/>
                </a:solidFill>
                <a:latin typeface="Quicksand Medium" panose="00000600000000000000" pitchFamily="2" charset="0"/>
              </a:rPr>
              <a:t> </a:t>
            </a:r>
            <a:r>
              <a:rPr lang="en-GB" altLang="en-US" sz="1600" b="1" dirty="0">
                <a:solidFill>
                  <a:srgbClr val="000000"/>
                </a:solidFill>
                <a:latin typeface="Quicksand Medium" panose="00000600000000000000" pitchFamily="2" charset="0"/>
              </a:rPr>
              <a:t>Contact </a:t>
            </a:r>
            <a:r>
              <a:rPr lang="en-GB" altLang="en-US" sz="1600" b="1" u="sng" dirty="0">
                <a:solidFill>
                  <a:srgbClr val="085296"/>
                </a:solidFill>
                <a:latin typeface="Quicksand Medium" panose="00000600000000000000" pitchFamily="2" charset="0"/>
              </a:rPr>
              <a:t>g</a:t>
            </a:r>
            <a:r>
              <a:rPr lang="en-GB" altLang="en-US" sz="1600" b="1" dirty="0">
                <a:solidFill>
                  <a:srgbClr val="085296"/>
                </a:solidFill>
                <a:latin typeface="Quicksand Medium" panose="00000600000000000000" pitchFamily="2" charset="0"/>
                <a:hlinkClick r:id="rId6">
                  <a:extLst>
                    <a:ext uri="{A12FA001-AC4F-418D-AE19-62706E023703}">
                      <ahyp:hlinkClr xmlns:ahyp="http://schemas.microsoft.com/office/drawing/2018/hyperlinkcolor" val="tx"/>
                    </a:ext>
                  </a:extLst>
                </a:hlinkClick>
              </a:rPr>
              <a:t>emtony@ggtrust.org</a:t>
            </a:r>
            <a:r>
              <a:rPr lang="en-GB" altLang="en-US" sz="1600" b="1" dirty="0">
                <a:solidFill>
                  <a:srgbClr val="085296"/>
                </a:solidFill>
                <a:latin typeface="Quicksand Medium" panose="00000600000000000000" pitchFamily="2" charset="0"/>
              </a:rPr>
              <a:t> </a:t>
            </a:r>
            <a:r>
              <a:rPr lang="en-GB" altLang="en-US" sz="1600" b="1" dirty="0">
                <a:latin typeface="Quicksand Medium" panose="00000600000000000000" pitchFamily="2" charset="0"/>
              </a:rPr>
              <a:t>/</a:t>
            </a:r>
            <a:r>
              <a:rPr lang="en-GB" altLang="en-US" sz="1600" b="1" dirty="0">
                <a:solidFill>
                  <a:srgbClr val="085296"/>
                </a:solidFill>
                <a:latin typeface="Quicksand Medium" panose="00000600000000000000" pitchFamily="2" charset="0"/>
              </a:rPr>
              <a:t> gemsue@ggtrust.org</a:t>
            </a:r>
            <a:r>
              <a:rPr lang="en-GB" altLang="en-US" sz="1400" b="1" dirty="0">
                <a:solidFill>
                  <a:srgbClr val="085296"/>
                </a:solidFill>
                <a:latin typeface="Quicksand Medium" panose="00000600000000000000" pitchFamily="2" charset="0"/>
              </a:rPr>
              <a:t>	     </a:t>
            </a:r>
          </a:p>
          <a:p>
            <a:pPr lvl="0" eaLnBrk="0" fontAlgn="base" hangingPunct="0">
              <a:spcBef>
                <a:spcPct val="0"/>
              </a:spcBef>
              <a:spcAft>
                <a:spcPct val="0"/>
              </a:spcAft>
            </a:pPr>
            <a:r>
              <a:rPr lang="en-GB" altLang="en-US" sz="1400" b="1" dirty="0">
                <a:solidFill>
                  <a:srgbClr val="F15022"/>
                </a:solidFill>
                <a:latin typeface="Quicksand Medium" panose="00000600000000000000" pitchFamily="2" charset="0"/>
              </a:rPr>
              <a:t>26</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 	</a:t>
            </a:r>
            <a:r>
              <a:rPr lang="en-GB" altLang="en-US" sz="1400" dirty="0">
                <a:solidFill>
                  <a:srgbClr val="FF0000"/>
                </a:solidFill>
                <a:latin typeface="Quicksand Medium" panose="00000600000000000000" pitchFamily="2" charset="0"/>
              </a:rPr>
              <a:t>		</a:t>
            </a:r>
            <a:r>
              <a:rPr lang="en-GB" altLang="en-US" sz="1400" dirty="0">
                <a:latin typeface="Quicksand Medium" panose="00000600000000000000" pitchFamily="2" charset="0"/>
              </a:rPr>
              <a:t>[Are you a manager with recruitment experience and have time to volunteer to deliver practice           	</a:t>
            </a:r>
            <a:r>
              <a:rPr lang="en-GB" altLang="en-US" sz="1400" dirty="0">
                <a:solidFill>
                  <a:prstClr val="black"/>
                </a:solidFill>
                <a:latin typeface="Quicksand Medium" panose="00000600000000000000" pitchFamily="2" charset="0"/>
              </a:rPr>
              <a:t>		interviews? Please contact Tony or Sue]</a:t>
            </a:r>
            <a:r>
              <a:rPr lang="en-GB" altLang="en-US" sz="1400" dirty="0">
                <a:solidFill>
                  <a:srgbClr val="000000"/>
                </a:solidFill>
                <a:latin typeface="Quicksand Medium" panose="00000600000000000000" pitchFamily="2" charset="0"/>
              </a:rPr>
              <a:t>  </a:t>
            </a:r>
          </a:p>
          <a:p>
            <a:pPr lvl="0" eaLnBrk="0" fontAlgn="base" hangingPunct="0">
              <a:spcBef>
                <a:spcPct val="0"/>
              </a:spcBef>
              <a:spcAft>
                <a:spcPct val="0"/>
              </a:spcAft>
            </a:pPr>
            <a:endParaRPr lang="en-GB" altLang="en-US" sz="1600" dirty="0">
              <a:solidFill>
                <a:srgbClr val="000000"/>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10am – 11am</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The Cookery Corner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Sue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26</a:t>
            </a:r>
            <a:r>
              <a:rPr kumimoji="0" lang="en-GB" altLang="en-US" sz="1400" b="1" i="0" u="none" strike="noStrike" kern="1200" cap="none" spc="0" normalizeH="0" baseline="30000" noProof="0" dirty="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An informal chat through some simple but delicious recipes made from store cupboard basics and 			seasonal produce You can simply come along and listen, swap ideas or even ask some cookery 				questions.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7"/>
              </a:rPr>
              <a:t>here: </a:t>
            </a:r>
            <a:endPar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endParaRPr>
          </a:p>
          <a:p>
            <a:pPr lvl="0" eaLnBrk="0" fontAlgn="base" hangingPunct="0">
              <a:spcBef>
                <a:spcPct val="0"/>
              </a:spcBef>
              <a:spcAft>
                <a:spcPct val="0"/>
              </a:spcAft>
            </a:pPr>
            <a:endParaRPr lang="en-GB" altLang="en-US" sz="1400" dirty="0">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dirty="0">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dirty="0">
              <a:solidFill>
                <a:srgbClr val="000000"/>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400" b="1" dirty="0">
              <a:solidFill>
                <a:srgbClr val="000000"/>
              </a:solidFill>
              <a:latin typeface="Quicksand Medium" panose="00000600000000000000" pitchFamily="2" charset="0"/>
            </a:endParaRPr>
          </a:p>
          <a:p>
            <a:pPr lvl="0" eaLnBrk="0" fontAlgn="base" hangingPunct="0">
              <a:spcBef>
                <a:spcPct val="0"/>
              </a:spcBef>
              <a:spcAft>
                <a:spcPct val="0"/>
              </a:spcAft>
            </a:pPr>
            <a:r>
              <a:rPr lang="en-GB" altLang="en-US" sz="1400" dirty="0">
                <a:solidFill>
                  <a:srgbClr val="000000"/>
                </a:solidFill>
                <a:latin typeface="Quicksand Medium" panose="00000600000000000000" pitchFamily="2" charset="0"/>
              </a:rPr>
              <a:t>                                                                                                                      </a:t>
            </a:r>
            <a:endParaRPr lang="en-GB" altLang="en-US" sz="1600" u="sng" dirty="0">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400" b="1" dirty="0">
              <a:solidFill>
                <a:srgbClr val="F15022"/>
              </a:solidFill>
              <a:latin typeface="Quicksand Medium" panose="00000600000000000000" pitchFamily="2" charset="0"/>
            </a:endParaRPr>
          </a:p>
          <a:p>
            <a:pPr lvl="0" eaLnBrk="0" fontAlgn="base" hangingPunct="0">
              <a:spcBef>
                <a:spcPct val="0"/>
              </a:spcBef>
              <a:spcAft>
                <a:spcPct val="0"/>
              </a:spcAft>
            </a:pPr>
            <a:endParaRPr lang="en-GB" altLang="en-US" sz="1400" b="1" dirty="0">
              <a:solidFill>
                <a:srgbClr val="F15022"/>
              </a:solidFill>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dirty="0">
                <a:ln>
                  <a:noFill/>
                </a:ln>
                <a:solidFill>
                  <a:srgbClr val="000000"/>
                </a:solidFill>
                <a:effectLst/>
                <a:latin typeface="Quicksand Medium" panose="00000600000000000000" pitchFamily="2" charset="0"/>
              </a:rPr>
              <a:t>			</a:t>
            </a:r>
            <a:endParaRPr kumimoji="0" lang="en-GB" altLang="en-US" sz="1600" b="1" i="0" u="none" strike="noStrike" cap="none" normalizeH="0" baseline="0" dirty="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rgbClr val="000000"/>
              </a:solidFill>
              <a:effectLst/>
              <a:latin typeface="Quicksand Medium" panose="00000600000000000000" pitchFamily="2"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7" y="1407665"/>
            <a:ext cx="2847975"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#skills</a:t>
            </a:r>
            <a:endParaRPr kumimoji="0" lang="en-US" altLang="en-US" sz="3500" b="0" i="0" u="none" strike="noStrike" cap="none" normalizeH="0" baseline="0">
              <a:ln>
                <a:noFill/>
              </a:ln>
              <a:solidFill>
                <a:srgbClr val="F15022"/>
              </a:solidFill>
              <a:effectLst/>
              <a:latin typeface="Arial" panose="020B0604020202020204" pitchFamily="34" charset="0"/>
            </a:endParaRPr>
          </a:p>
        </p:txBody>
      </p:sp>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Monday</a:t>
            </a:r>
          </a:p>
        </p:txBody>
      </p:sp>
    </p:spTree>
    <p:extLst>
      <p:ext uri="{BB962C8B-B14F-4D97-AF65-F5344CB8AC3E}">
        <p14:creationId xmlns:p14="http://schemas.microsoft.com/office/powerpoint/2010/main" val="18426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11am – 12pm		</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Cheltenham Job Club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6</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A weekly job club which will focus on building your job searching skills and confidence. You will have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13</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the option to discuss different aspects of job searching and the team will feature various available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20</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jobs in your area.</a:t>
            </a:r>
          </a:p>
          <a:p>
            <a:pPr eaLnBrk="0" fontAlgn="base" hangingPunct="0">
              <a:spcBef>
                <a:spcPct val="0"/>
              </a:spcBef>
              <a:spcAft>
                <a:spcPct val="0"/>
              </a:spcAft>
              <a:defRPr/>
            </a:pPr>
            <a:r>
              <a:rPr lang="en-GB" altLang="en-US" sz="1400" b="1">
                <a:solidFill>
                  <a:srgbClr val="F15022"/>
                </a:solidFill>
                <a:latin typeface="Quicksand Medium" panose="00000600000000000000" pitchFamily="2" charset="0"/>
              </a:rPr>
              <a:t>27</a:t>
            </a:r>
            <a:r>
              <a:rPr lang="en-GB" altLang="en-US" sz="1400" b="1" baseline="30000">
                <a:solidFill>
                  <a:srgbClr val="F15022"/>
                </a:solidFill>
                <a:latin typeface="Quicksand Medium" panose="00000600000000000000" pitchFamily="2" charset="0"/>
              </a:rPr>
              <a:t>th</a:t>
            </a:r>
            <a:r>
              <a:rPr lang="en-GB" altLang="en-US" sz="1400" b="1">
                <a:solidFill>
                  <a:srgbClr val="F15022"/>
                </a:solidFill>
                <a:latin typeface="Quicksand Medium" panose="00000600000000000000" pitchFamily="2" charset="0"/>
              </a:rPr>
              <a:t> April </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5"/>
              </a:rPr>
              <a:t>here</a:t>
            </a:r>
            <a:r>
              <a:rPr kumimoji="0" lang="en-GB" altLang="en-US" sz="1600" b="1" i="0" u="none" strike="noStrike" kern="1200" cap="none" spc="0" normalizeH="0" baseline="0" noProof="0">
                <a:ln>
                  <a:noFill/>
                </a:ln>
                <a:solidFill>
                  <a:srgbClr val="116AC4"/>
                </a:solidFill>
                <a:effectLst/>
                <a:uLnTx/>
                <a:uFillTx/>
                <a:latin typeface="Quicksand Medium" panose="00000600000000000000" pitchFamily="2" charset="0"/>
                <a:ea typeface="+mn-ea"/>
                <a:cs typeface="+mn-cs"/>
                <a:hlinkClick r:id="rId5"/>
              </a:rPr>
              <a:t>:</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5"/>
              </a:rPr>
              <a:t> </a:t>
            </a:r>
            <a:endParaRPr kumimoji="0" lang="en-GB" altLang="en-US" sz="1600" b="1" i="0" u="sng" strike="noStrike" kern="1200" cap="none" spc="0" normalizeH="0" baseline="0" noProof="0">
              <a:ln>
                <a:noFill/>
              </a:ln>
              <a:solidFill>
                <a:srgbClr val="085296"/>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1.30pm – 2.30pm		</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CV and cover letter workshop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Di</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a:solidFill>
                  <a:srgbClr val="F15022"/>
                </a:solidFill>
                <a:latin typeface="Quicksand Medium" panose="00000600000000000000" pitchFamily="2" charset="0"/>
              </a:rPr>
              <a:t>13</a:t>
            </a:r>
            <a:r>
              <a:rPr kumimoji="0" lang="en-GB" altLang="en-US" sz="1400" b="1" i="0" u="none" strike="noStrike" kern="1200" cap="none" spc="0" normalizeH="0" baseline="30000" noProof="0" err="1">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A practical tips session to help you understand the basics of CV and cover letting writing, what should     </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27</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and should not be included and typical layouts to help you stand out from the crowd.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6"/>
              </a:rPr>
              <a:t>here</a:t>
            </a:r>
            <a:r>
              <a:rPr kumimoji="0" lang="en-GB" altLang="en-US" sz="1600" b="1" i="0" u="none" strike="noStrike" kern="1200" cap="none" spc="0" normalizeH="0" baseline="0" noProof="0">
                <a:ln>
                  <a:noFill/>
                </a:ln>
                <a:solidFill>
                  <a:srgbClr val="116AC4"/>
                </a:solidFill>
                <a:effectLst/>
                <a:uLnTx/>
                <a:uFillTx/>
                <a:latin typeface="Quicksand Medium" panose="00000600000000000000" pitchFamily="2" charset="0"/>
                <a:ea typeface="+mn-ea"/>
                <a:cs typeface="+mn-cs"/>
              </a:rPr>
              <a:t>:</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000000"/>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2pm – 4pm</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Mock interviews</a:t>
            </a:r>
            <a:r>
              <a:rPr kumimoji="0" lang="en-GB" altLang="en-US" sz="2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Tony and Sue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6</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One to one practice interview with a member of the GEM team.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13</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By appointment only.</a:t>
            </a:r>
            <a:r>
              <a:rPr kumimoji="0" lang="en-GB" altLang="en-US" sz="16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Contact </a:t>
            </a:r>
            <a:r>
              <a:rPr kumimoji="0" lang="en-GB" altLang="en-US" sz="1600" b="1" i="0" u="sng" strike="noStrike" kern="1200" cap="none" spc="0" normalizeH="0" baseline="0" noProof="0">
                <a:ln>
                  <a:noFill/>
                </a:ln>
                <a:solidFill>
                  <a:srgbClr val="085296"/>
                </a:solidFill>
                <a:effectLst/>
                <a:uLnTx/>
                <a:uFillTx/>
                <a:latin typeface="Quicksand Medium" panose="00000600000000000000" pitchFamily="2" charset="0"/>
                <a:ea typeface="+mn-ea"/>
                <a:cs typeface="+mn-cs"/>
              </a:rPr>
              <a:t>g</a:t>
            </a:r>
            <a:r>
              <a:rPr kumimoji="0" lang="en-GB" altLang="en-US" sz="1600" b="1" i="0" u="none" strike="noStrike" kern="1200" cap="none" spc="0" normalizeH="0" baseline="0" noProof="0">
                <a:ln>
                  <a:noFill/>
                </a:ln>
                <a:solidFill>
                  <a:srgbClr val="085296"/>
                </a:solidFill>
                <a:effectLst/>
                <a:uLnTx/>
                <a:uFillTx/>
                <a:latin typeface="Quicksand Medium" panose="00000600000000000000" pitchFamily="2" charset="0"/>
                <a:ea typeface="+mn-ea"/>
                <a:cs typeface="+mn-cs"/>
                <a:hlinkClick r:id="rId7">
                  <a:extLst>
                    <a:ext uri="{A12FA001-AC4F-418D-AE19-62706E023703}">
                      <ahyp:hlinkClr xmlns:ahyp="http://schemas.microsoft.com/office/drawing/2018/hyperlinkcolor" val="tx"/>
                    </a:ext>
                  </a:extLst>
                </a:hlinkClick>
              </a:rPr>
              <a:t>emtony@ggtrust.org</a:t>
            </a:r>
            <a:r>
              <a:rPr kumimoji="0" lang="en-GB" altLang="en-US" sz="1600" b="1" i="0" u="none" strike="noStrike" kern="1200" cap="none" spc="0" normalizeH="0" baseline="0" noProof="0">
                <a:ln>
                  <a:noFill/>
                </a:ln>
                <a:solidFill>
                  <a:srgbClr val="085296"/>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prstClr val="black"/>
                </a:solidFill>
                <a:effectLst/>
                <a:uLnTx/>
                <a:uFillTx/>
                <a:latin typeface="Quicksand Medium" panose="00000600000000000000" pitchFamily="2" charset="0"/>
                <a:ea typeface="+mn-ea"/>
                <a:cs typeface="+mn-cs"/>
              </a:rPr>
              <a:t>/</a:t>
            </a:r>
            <a:r>
              <a:rPr kumimoji="0" lang="en-GB" altLang="en-US" sz="1600" b="1" i="0" u="none" strike="noStrike" kern="1200" cap="none" spc="0" normalizeH="0" baseline="0" noProof="0">
                <a:ln>
                  <a:noFill/>
                </a:ln>
                <a:solidFill>
                  <a:srgbClr val="085296"/>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85296"/>
                </a:solidFill>
                <a:effectLst/>
                <a:uLnTx/>
                <a:uFillTx/>
                <a:latin typeface="Quicksand Medium" panose="00000600000000000000" pitchFamily="2" charset="0"/>
                <a:ea typeface="+mn-ea"/>
                <a:cs typeface="+mn-cs"/>
                <a:hlinkClick r:id="rId8"/>
              </a:rPr>
              <a:t>gemsue@ggtrust.org</a:t>
            </a:r>
            <a:r>
              <a:rPr kumimoji="0" lang="en-GB" altLang="en-US" sz="1600" b="1" i="0" u="none" strike="noStrike" kern="1200" cap="none" spc="0" normalizeH="0" baseline="0" noProof="0">
                <a:ln>
                  <a:noFill/>
                </a:ln>
                <a:solidFill>
                  <a:srgbClr val="085296"/>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20</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085296"/>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FF0000"/>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rPr>
              <a:t>[Are you a manager with recruitment experience and have time to volunteer to deliver practice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27</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rPr>
              <a:t>		interviews? Please contact Tony or Sue]</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sng" strike="noStrike" kern="1200" cap="none" spc="0" normalizeH="0" baseline="0" noProof="0">
              <a:ln>
                <a:noFill/>
              </a:ln>
              <a:solidFill>
                <a:srgbClr val="085296"/>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lvl="0" eaLnBrk="0" fontAlgn="base" hangingPunct="0">
              <a:spcBef>
                <a:spcPct val="0"/>
              </a:spcBef>
              <a:spcAft>
                <a:spcPct val="0"/>
              </a:spcAft>
            </a:pPr>
            <a:endParaRPr lang="en-GB" altLang="en-US" sz="1600" b="1">
              <a:solidFill>
                <a:srgbClr val="4CADA3"/>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4CADA3"/>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600" b="1">
                <a:solidFill>
                  <a:srgbClr val="000000"/>
                </a:solidFill>
                <a:latin typeface="Quicksand Medium" panose="00000600000000000000" pitchFamily="2" charset="0"/>
              </a:rPr>
              <a:t>			</a:t>
            </a: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u="sng">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400" b="1" u="sng">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a:ln>
                  <a:noFill/>
                </a:ln>
                <a:solidFill>
                  <a:srgbClr val="4CADA3"/>
                </a:solidFill>
                <a:effectLst/>
                <a:latin typeface="Quicksand Medium" panose="00000600000000000000" pitchFamily="2" charset="0"/>
              </a:rPr>
              <a:t>		</a:t>
            </a:r>
            <a:endParaRPr kumimoji="0" lang="en-GB" altLang="en-US" sz="1400" b="0" i="0" u="sng" strike="noStrike" cap="none" normalizeH="0" baseline="0">
              <a:ln>
                <a:noFill/>
              </a:ln>
              <a:solidFill>
                <a:srgbClr val="085296"/>
              </a:solidFill>
              <a:effectLst/>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a:ln>
                  <a:noFill/>
                </a:ln>
                <a:solidFill>
                  <a:srgbClr val="000000"/>
                </a:solidFill>
                <a:effectLst/>
                <a:latin typeface="Quicksand Medium" panose="00000600000000000000" pitchFamily="2" charset="0"/>
              </a:rPr>
              <a:t>			</a:t>
            </a:r>
            <a:endParaRPr kumimoji="0" lang="en-GB" altLang="en-US" sz="1600" b="1" i="0" u="none" strike="noStrike" cap="none" normalizeH="0" baseline="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a:solidFill>
                  <a:srgbClr val="4CADA3"/>
                </a:solidFill>
                <a:latin typeface="Quicksand Medium" panose="00000600000000000000" pitchFamily="2" charset="0"/>
              </a:rPr>
              <a:t>		</a:t>
            </a:r>
            <a:endParaRPr kumimoji="0" lang="en-GB" altLang="en-US" sz="1200" b="0" i="0" u="none" strike="noStrike" cap="none" normalizeH="0" baseline="0">
              <a:ln>
                <a:noFill/>
              </a:ln>
              <a:solidFill>
                <a:srgbClr val="000000"/>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7" y="1407665"/>
            <a:ext cx="3355678"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#employability</a:t>
            </a:r>
            <a:endParaRPr kumimoji="0" lang="en-US" altLang="en-US" sz="3500" b="0" i="0" u="none" strike="noStrike" cap="none" normalizeH="0" baseline="0">
              <a:ln>
                <a:noFill/>
              </a:ln>
              <a:solidFill>
                <a:schemeClr val="tx1"/>
              </a:solidFill>
              <a:effectLst/>
              <a:latin typeface="Arial" panose="020B0604020202020204" pitchFamily="34" charset="0"/>
            </a:endParaRPr>
          </a:p>
        </p:txBody>
      </p:sp>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Tuesday</a:t>
            </a:r>
          </a:p>
        </p:txBody>
      </p:sp>
    </p:spTree>
    <p:extLst>
      <p:ext uri="{BB962C8B-B14F-4D97-AF65-F5344CB8AC3E}">
        <p14:creationId xmlns:p14="http://schemas.microsoft.com/office/powerpoint/2010/main" val="394581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1.30pm – 2.30pm</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Time out on Tuesday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Nabeela and Emily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20</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Sit down with a cup of tea and take part in our friendly time out session, filled with some relaxing and 			light-hearted activities to ease you through the afternoon. You will just need a piece of paper and pen. 	</a:t>
            </a:r>
            <a:r>
              <a:rPr kumimoji="0" lang="en-GB" altLang="en-US" sz="16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5"/>
              </a:rPr>
              <a:t>here:</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6"/>
              </a:rPr>
              <a:t> </a:t>
            </a:r>
            <a:endParaRPr kumimoji="0" lang="en-GB" altLang="en-US" sz="1600" b="1" i="0" u="sng" strike="noStrike" kern="1200" cap="none" spc="0" normalizeH="0" baseline="0" noProof="0">
              <a:ln>
                <a:noFill/>
              </a:ln>
              <a:solidFill>
                <a:srgbClr val="085296"/>
              </a:solidFill>
              <a:effectLst/>
              <a:uLnTx/>
              <a:uFillTx/>
              <a:latin typeface="Quicksand Medium" panose="00000600000000000000" pitchFamily="2" charset="0"/>
              <a:ea typeface="+mn-ea"/>
              <a:cs typeface="+mn-cs"/>
            </a:endParaRPr>
          </a:p>
          <a:p>
            <a:pPr lvl="0" eaLnBrk="0" fontAlgn="base" hangingPunct="0">
              <a:spcBef>
                <a:spcPct val="0"/>
              </a:spcBef>
              <a:spcAft>
                <a:spcPct val="0"/>
              </a:spcAft>
              <a:defRPr/>
            </a:pPr>
            <a:r>
              <a:rPr kumimoji="0" lang="en-GB" altLang="en-US" sz="16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endParaRPr kumimoji="0" lang="en-GB" altLang="en-US" sz="1800" b="0" i="0" u="sng" strike="noStrike" kern="1200" cap="none" spc="0" normalizeH="0" baseline="0" noProof="0">
              <a:ln>
                <a:noFill/>
              </a:ln>
              <a:solidFill>
                <a:srgbClr val="085296"/>
              </a:solidFill>
              <a:effectLst/>
              <a:uLnTx/>
              <a:uFillTx/>
              <a:latin typeface="Quicksand Medium" panose="00000600000000000000" pitchFamily="2" charset="0"/>
              <a:ea typeface="+mn-ea"/>
              <a:cs typeface="+mn-cs"/>
            </a:endParaRPr>
          </a:p>
          <a:p>
            <a:pPr lvl="0" eaLnBrk="0" fontAlgn="base" hangingPunct="0">
              <a:spcBef>
                <a:spcPct val="0"/>
              </a:spcBef>
              <a:spcAft>
                <a:spcPct val="0"/>
              </a:spcAft>
              <a:defRPr/>
            </a:pPr>
            <a:endParaRPr lang="en-GB" altLang="en-US" sz="1400">
              <a:solidFill>
                <a:srgbClr val="000000"/>
              </a:solidFill>
              <a:latin typeface="Quicksand Medium" panose="00000600000000000000" pitchFamily="2" charset="0"/>
            </a:endParaRPr>
          </a:p>
          <a:p>
            <a:pPr lvl="0" eaLnBrk="0" fontAlgn="base" hangingPunct="0">
              <a:spcBef>
                <a:spcPct val="0"/>
              </a:spcBef>
              <a:spcAft>
                <a:spcPct val="0"/>
              </a:spcAft>
              <a:defRPr/>
            </a:pPr>
            <a:endPar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endParaRPr>
          </a:p>
          <a:p>
            <a:pPr lvl="0" eaLnBrk="0" fontAlgn="base" hangingPunct="0">
              <a:spcBef>
                <a:spcPct val="0"/>
              </a:spcBef>
              <a:spcAft>
                <a:spcPct val="0"/>
              </a:spcAft>
              <a:defRPr/>
            </a:pPr>
            <a:endParaRPr lang="en-GB" altLang="en-US" sz="1400">
              <a:solidFill>
                <a:srgbClr val="000000"/>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endPar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p>
          <a:p>
            <a:pPr lvl="0" eaLnBrk="0" fontAlgn="base" hangingPunct="0">
              <a:spcBef>
                <a:spcPct val="0"/>
              </a:spcBef>
              <a:spcAft>
                <a:spcPct val="0"/>
              </a:spcAft>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600" b="1">
                <a:solidFill>
                  <a:srgbClr val="000000"/>
                </a:solidFill>
                <a:latin typeface="Quicksand Medium" panose="00000600000000000000" pitchFamily="2" charset="0"/>
              </a:rPr>
              <a:t>			</a:t>
            </a: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u="sng">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400" b="1" u="sng">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a:ln>
                  <a:noFill/>
                </a:ln>
                <a:solidFill>
                  <a:srgbClr val="4CADA3"/>
                </a:solidFill>
                <a:effectLst/>
                <a:latin typeface="Quicksand Medium" panose="00000600000000000000" pitchFamily="2" charset="0"/>
              </a:rPr>
              <a:t>		</a:t>
            </a:r>
            <a:endParaRPr kumimoji="0" lang="en-GB" altLang="en-US" sz="1400" b="0" i="0" u="sng" strike="noStrike" cap="none" normalizeH="0" baseline="0">
              <a:ln>
                <a:noFill/>
              </a:ln>
              <a:solidFill>
                <a:srgbClr val="085296"/>
              </a:solidFill>
              <a:effectLst/>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a:ln>
                  <a:noFill/>
                </a:ln>
                <a:solidFill>
                  <a:srgbClr val="000000"/>
                </a:solidFill>
                <a:effectLst/>
                <a:latin typeface="Quicksand Medium" panose="00000600000000000000" pitchFamily="2" charset="0"/>
              </a:rPr>
              <a:t>			</a:t>
            </a:r>
            <a:endParaRPr kumimoji="0" lang="en-GB" altLang="en-US" sz="1600" b="1" i="0" u="none" strike="noStrike" cap="none" normalizeH="0" baseline="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a:solidFill>
                  <a:srgbClr val="4CADA3"/>
                </a:solidFill>
                <a:latin typeface="Quicksand Medium" panose="00000600000000000000" pitchFamily="2" charset="0"/>
              </a:rPr>
              <a:t>		</a:t>
            </a:r>
            <a:endParaRPr kumimoji="0" lang="en-GB" altLang="en-US" sz="1200" b="0" i="0" u="none" strike="noStrike" cap="none" normalizeH="0" baseline="0">
              <a:ln>
                <a:noFill/>
              </a:ln>
              <a:solidFill>
                <a:srgbClr val="000000"/>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7" y="1407665"/>
            <a:ext cx="3355678"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#employability</a:t>
            </a:r>
            <a:endParaRPr kumimoji="0" lang="en-US" altLang="en-US" sz="3500" b="0" i="0" u="none" strike="noStrike" cap="none" normalizeH="0" baseline="0">
              <a:ln>
                <a:noFill/>
              </a:ln>
              <a:solidFill>
                <a:schemeClr val="tx1"/>
              </a:solidFill>
              <a:effectLst/>
              <a:latin typeface="Arial" panose="020B0604020202020204" pitchFamily="34" charset="0"/>
            </a:endParaRPr>
          </a:p>
        </p:txBody>
      </p:sp>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Tuesday</a:t>
            </a:r>
          </a:p>
        </p:txBody>
      </p:sp>
    </p:spTree>
    <p:extLst>
      <p:ext uri="{BB962C8B-B14F-4D97-AF65-F5344CB8AC3E}">
        <p14:creationId xmlns:p14="http://schemas.microsoft.com/office/powerpoint/2010/main" val="3180765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11.15am – 12pm</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Chair Yoga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Lisa  </a:t>
            </a:r>
          </a:p>
          <a:p>
            <a:pPr eaLnBrk="0" fontAlgn="base" hangingPunct="0">
              <a:spcBef>
                <a:spcPct val="0"/>
              </a:spcBef>
              <a:spcAft>
                <a:spcPct val="0"/>
              </a:spcAft>
              <a:defRPr/>
            </a:pPr>
            <a:r>
              <a:rPr lang="en-GB" altLang="en-US" sz="1400" b="1">
                <a:solidFill>
                  <a:srgbClr val="F15022"/>
                </a:solidFill>
                <a:latin typeface="Quicksand Medium" panose="00000600000000000000" pitchFamily="2" charset="0"/>
              </a:rPr>
              <a:t>7</a:t>
            </a:r>
            <a:r>
              <a:rPr lang="en-GB" altLang="en-US" sz="1400" b="1" baseline="30000">
                <a:solidFill>
                  <a:srgbClr val="F15022"/>
                </a:solidFill>
                <a:latin typeface="Quicksand Medium" panose="00000600000000000000" pitchFamily="2" charset="0"/>
              </a:rPr>
              <a:t>th</a:t>
            </a:r>
            <a:r>
              <a:rPr lang="en-GB" altLang="en-US" sz="1400" b="1">
                <a:solidFill>
                  <a:srgbClr val="F15022"/>
                </a:solidFill>
                <a:latin typeface="Quicksand Medium" panose="00000600000000000000" pitchFamily="2" charset="0"/>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lang="en-GB" altLang="en-US" sz="1400" b="1">
                <a:solidFill>
                  <a:srgbClr val="4CADA3"/>
                </a:solidFill>
                <a:latin typeface="Quicksand Medium" panose="00000600000000000000" pitchFamily="2" charset="0"/>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A gentle form of </a:t>
            </a:r>
            <a:r>
              <a:rPr lang="en-GB" altLang="en-US" sz="1400">
                <a:solidFill>
                  <a:srgbClr val="000000"/>
                </a:solidFill>
                <a:latin typeface="Quicksand Medium" panose="00000600000000000000" pitchFamily="2" charset="0"/>
              </a:rPr>
              <a:t>Yoga using a chair. This session will help build strength and increase 	</a:t>
            </a:r>
          </a:p>
          <a:p>
            <a:pPr eaLnBrk="0" fontAlgn="base" hangingPunct="0">
              <a:spcBef>
                <a:spcPct val="0"/>
              </a:spcBef>
              <a:spcAft>
                <a:spcPct val="0"/>
              </a:spcAft>
              <a:defRPr/>
            </a:pPr>
            <a:r>
              <a:rPr lang="en-GB" altLang="en-US" sz="1400" b="1">
                <a:solidFill>
                  <a:srgbClr val="F15022"/>
                </a:solidFill>
                <a:latin typeface="Quicksand Medium" panose="00000600000000000000" pitchFamily="2" charset="0"/>
              </a:rPr>
              <a:t>14</a:t>
            </a:r>
            <a:r>
              <a:rPr lang="en-GB" altLang="en-US" sz="1400" b="1" baseline="30000">
                <a:solidFill>
                  <a:srgbClr val="F15022"/>
                </a:solidFill>
                <a:latin typeface="Quicksand Medium" panose="00000600000000000000" pitchFamily="2" charset="0"/>
              </a:rPr>
              <a:t>th</a:t>
            </a:r>
            <a:r>
              <a:rPr lang="en-GB" altLang="en-US" sz="1400" b="1">
                <a:solidFill>
                  <a:srgbClr val="F15022"/>
                </a:solidFill>
                <a:latin typeface="Quicksand Medium" panose="00000600000000000000" pitchFamily="2" charset="0"/>
              </a:rPr>
              <a:t> April			</a:t>
            </a:r>
            <a:r>
              <a:rPr lang="en-GB" altLang="en-US" sz="1400">
                <a:latin typeface="Quicksand Medium" panose="00000600000000000000" pitchFamily="2" charset="0"/>
              </a:rPr>
              <a:t>flexibility with </a:t>
            </a:r>
            <a:r>
              <a:rPr lang="en-GB" altLang="en-US" sz="1400">
                <a:solidFill>
                  <a:srgbClr val="000000"/>
                </a:solidFill>
                <a:latin typeface="Quicksand Medium" panose="00000600000000000000" pitchFamily="2" charset="0"/>
              </a:rPr>
              <a:t>some gentle mobilisations and yoga poses using a chair. </a:t>
            </a:r>
            <a:r>
              <a:rPr kumimoji="0" lang="en-GB" altLang="en-US" sz="1400" b="0"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t>
            </a:r>
            <a:endParaRPr lang="en-GB" altLang="en-US" sz="1400">
              <a:solidFill>
                <a:srgbClr val="F15022"/>
              </a:solidFill>
              <a:latin typeface="Quicksand Medium" panose="00000600000000000000" pitchFamily="2" charset="0"/>
            </a:endParaRPr>
          </a:p>
          <a:p>
            <a:pPr eaLnBrk="0" fontAlgn="base" hangingPunct="0">
              <a:spcBef>
                <a:spcPct val="0"/>
              </a:spcBef>
              <a:spcAft>
                <a:spcPct val="0"/>
              </a:spcAft>
              <a:defRPr/>
            </a:pPr>
            <a:r>
              <a:rPr lang="en-GB" altLang="en-US" sz="1400" b="1">
                <a:solidFill>
                  <a:srgbClr val="F15022"/>
                </a:solidFill>
                <a:latin typeface="Quicksand Medium" panose="00000600000000000000" pitchFamily="2" charset="0"/>
              </a:rPr>
              <a:t>21</a:t>
            </a:r>
            <a:r>
              <a:rPr lang="en-GB" altLang="en-US" sz="1400" b="1" baseline="30000">
                <a:solidFill>
                  <a:srgbClr val="F15022"/>
                </a:solidFill>
                <a:latin typeface="Quicksand Medium" panose="00000600000000000000" pitchFamily="2" charset="0"/>
              </a:rPr>
              <a:t>st</a:t>
            </a:r>
            <a:r>
              <a:rPr lang="en-GB" altLang="en-US" sz="1400" b="1">
                <a:solidFill>
                  <a:srgbClr val="F15022"/>
                </a:solidFill>
                <a:latin typeface="Quicksand Medium" panose="00000600000000000000" pitchFamily="2" charset="0"/>
              </a:rPr>
              <a:t> April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Click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4"/>
              </a:rPr>
              <a:t>here</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to join: </a:t>
            </a:r>
          </a:p>
          <a:p>
            <a:pPr eaLnBrk="0" fontAlgn="base" hangingPunct="0">
              <a:spcBef>
                <a:spcPct val="0"/>
              </a:spcBef>
              <a:spcAft>
                <a:spcPct val="0"/>
              </a:spcAft>
              <a:defRPr/>
            </a:pPr>
            <a:r>
              <a:rPr lang="en-GB" altLang="en-US" sz="1400" b="1">
                <a:solidFill>
                  <a:srgbClr val="F15022"/>
                </a:solidFill>
                <a:latin typeface="Quicksand Medium" panose="00000600000000000000" pitchFamily="2" charset="0"/>
              </a:rPr>
              <a:t>28</a:t>
            </a:r>
            <a:r>
              <a:rPr lang="en-GB" altLang="en-US" sz="1400" b="1" baseline="30000">
                <a:solidFill>
                  <a:srgbClr val="F15022"/>
                </a:solidFill>
                <a:latin typeface="Quicksand Medium" panose="00000600000000000000" pitchFamily="2" charset="0"/>
              </a:rPr>
              <a:t>th</a:t>
            </a:r>
            <a:r>
              <a:rPr lang="en-GB" altLang="en-US" sz="1400" b="1">
                <a:solidFill>
                  <a:srgbClr val="F15022"/>
                </a:solidFill>
                <a:latin typeface="Quicksand Medium" panose="00000600000000000000" pitchFamily="2" charset="0"/>
              </a:rPr>
              <a:t> April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12pm – 1pm		</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Lunchtime stretch and train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Alex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28</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Join Alex as he takes you through a mild exercise and stretching class, helping to break up your day  			and boost your physical and mental wellbeing. Suitable for all ages and abilities including children.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t>
            </a:r>
            <a:r>
              <a:rPr kumimoji="0" lang="en-GB" altLang="en-US" sz="14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5"/>
              </a:rPr>
              <a:t>here</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3.30pm – 4.30pm</a:t>
            </a:r>
            <a:r>
              <a:rPr kumimoji="0" lang="en-GB" altLang="en-US" sz="18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Magic Workshop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Tony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21</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st</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Have some fun and learn a trick or two that will impress your friends and family.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Register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6"/>
              </a:rPr>
              <a:t>here: </a:t>
            </a:r>
            <a:endPar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u="sng">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400" b="1" u="sng">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a:ln>
                  <a:noFill/>
                </a:ln>
                <a:solidFill>
                  <a:srgbClr val="4CADA3"/>
                </a:solidFill>
                <a:effectLst/>
                <a:latin typeface="Quicksand Medium" panose="00000600000000000000" pitchFamily="2" charset="0"/>
              </a:rPr>
              <a:t>		</a:t>
            </a:r>
            <a:endParaRPr kumimoji="0" lang="en-GB" altLang="en-US" sz="1400" b="0" i="0" u="sng" strike="noStrike" cap="none" normalizeH="0" baseline="0">
              <a:ln>
                <a:noFill/>
              </a:ln>
              <a:solidFill>
                <a:srgbClr val="085296"/>
              </a:solidFill>
              <a:effectLst/>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a:ln>
                  <a:noFill/>
                </a:ln>
                <a:solidFill>
                  <a:srgbClr val="000000"/>
                </a:solidFill>
                <a:effectLst/>
                <a:latin typeface="Quicksand Medium" panose="00000600000000000000" pitchFamily="2" charset="0"/>
              </a:rPr>
              <a:t>			</a:t>
            </a:r>
            <a:endParaRPr kumimoji="0" lang="en-GB" altLang="en-US" sz="1600" b="1" i="0" u="none" strike="noStrike" cap="none" normalizeH="0" baseline="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a:solidFill>
                  <a:srgbClr val="4CADA3"/>
                </a:solidFill>
                <a:latin typeface="Quicksand Medium" panose="00000600000000000000" pitchFamily="2" charset="0"/>
              </a:rPr>
              <a:t>		</a:t>
            </a:r>
            <a:endParaRPr kumimoji="0" lang="en-GB" altLang="en-US" sz="1200" b="0" i="0" u="none" strike="noStrike" cap="none" normalizeH="0" baseline="0">
              <a:ln>
                <a:noFill/>
              </a:ln>
              <a:solidFill>
                <a:srgbClr val="000000"/>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7" y="1407665"/>
            <a:ext cx="3089348"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#wellbeing</a:t>
            </a:r>
            <a:endParaRPr kumimoji="0" lang="en-US" altLang="en-US" sz="3500" b="0" i="0" u="none" strike="noStrike" cap="none" normalizeH="0" baseline="0">
              <a:ln>
                <a:noFill/>
              </a:ln>
              <a:solidFill>
                <a:srgbClr val="F15022"/>
              </a:solidFill>
              <a:effectLst/>
              <a:latin typeface="Arial" panose="020B0604020202020204" pitchFamily="34" charset="0"/>
            </a:endParaRPr>
          </a:p>
        </p:txBody>
      </p:sp>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Wednesday</a:t>
            </a:r>
          </a:p>
        </p:txBody>
      </p:sp>
    </p:spTree>
    <p:extLst>
      <p:ext uri="{BB962C8B-B14F-4D97-AF65-F5344CB8AC3E}">
        <p14:creationId xmlns:p14="http://schemas.microsoft.com/office/powerpoint/2010/main" val="3216151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11am – 12pm</a:t>
            </a:r>
            <a:r>
              <a:rPr kumimoji="0" lang="en-GB" altLang="en-US" sz="18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Music and Song Singalong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GL Communities and friends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7</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Enjoy an afternoon of music and singing performances to various songs; you can simply watch and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14</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rPr>
              <a:t>listen or even take part as one of the main singers performing. </a:t>
            </a:r>
            <a:r>
              <a:rPr kumimoji="0" lang="en-GB" altLang="en-US" sz="14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21</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st</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rPr>
              <a:t>For the opportunity to take part, please contact Paul on </a:t>
            </a:r>
            <a:r>
              <a:rPr kumimoji="0" lang="en-GB" altLang="en-US" sz="14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hlinkClick r:id="rId5">
                  <a:extLst>
                    <a:ext uri="{A12FA001-AC4F-418D-AE19-62706E023703}">
                      <ahyp:hlinkClr xmlns:ahyp="http://schemas.microsoft.com/office/drawing/2018/hyperlinkcolor" val="tx"/>
                    </a:ext>
                  </a:extLst>
                </a:hlinkClick>
              </a:rPr>
              <a:t>paul@glcommunities.org</a:t>
            </a:r>
            <a:r>
              <a:rPr kumimoji="0" lang="en-GB" altLang="en-US" sz="14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rPr>
              <a:t> by Monday evening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28</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0" i="0" u="none" strike="noStrike" kern="1200" cap="none" spc="0" normalizeH="0" baseline="0" noProof="0">
                <a:ln>
                  <a:noFill/>
                </a:ln>
                <a:solidFill>
                  <a:prstClr val="black"/>
                </a:solidFill>
                <a:effectLst/>
                <a:uLnTx/>
                <a:uFillTx/>
                <a:latin typeface="Quicksand Medium" panose="00000600000000000000" pitchFamily="2" charset="0"/>
                <a:ea typeface="+mn-ea"/>
                <a:cs typeface="+mn-cs"/>
              </a:rPr>
              <a:t>with the songs you would like to sing.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6"/>
              </a:rPr>
              <a:t>here: </a:t>
            </a:r>
            <a:endParaRPr kumimoji="0" lang="en-GB" altLang="en-US" sz="16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10am – 11am</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Yoga</a:t>
            </a:r>
            <a:r>
              <a:rPr kumimoji="0" lang="en-GB" altLang="en-US" sz="28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Lisa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7</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A Yoga class suitable for complete beginners with former GEM participant Lisa who has set up her own </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14</a:t>
            </a:r>
            <a:r>
              <a:rPr lang="en-GB" altLang="en-US" sz="1400" b="1" baseline="30000" err="1">
                <a:solidFill>
                  <a:srgbClr val="F15022"/>
                </a:solidFill>
                <a:latin typeface="Quicksand Medium" panose="00000600000000000000" pitchFamily="2" charset="0"/>
              </a:rPr>
              <a:t>th</a:t>
            </a:r>
            <a:r>
              <a:rPr lang="en-GB" altLang="en-US" sz="1400" b="1">
                <a:solidFill>
                  <a:srgbClr val="F15022"/>
                </a:solidFill>
                <a:latin typeface="Quicksand Medium" panose="00000600000000000000" pitchFamily="2" charset="0"/>
              </a:rPr>
              <a:t> April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business </a:t>
            </a:r>
            <a:r>
              <a:rPr kumimoji="0" lang="en-GB" altLang="en-US" sz="1400" b="0" i="0" u="none" strike="noStrike" kern="1200" cap="none" spc="0" normalizeH="0" baseline="0" noProof="0" err="1">
                <a:ln>
                  <a:noFill/>
                </a:ln>
                <a:solidFill>
                  <a:srgbClr val="000000"/>
                </a:solidFill>
                <a:effectLst/>
                <a:uLnTx/>
                <a:uFillTx/>
                <a:latin typeface="Quicksand Medium" panose="00000600000000000000" pitchFamily="2" charset="0"/>
                <a:ea typeface="+mn-ea"/>
                <a:cs typeface="+mn-cs"/>
              </a:rPr>
              <a:t>Yoganna</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Be.</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a:solidFill>
                  <a:srgbClr val="F15022"/>
                </a:solidFill>
                <a:latin typeface="Quicksand Medium" panose="00000600000000000000" pitchFamily="2" charset="0"/>
              </a:rPr>
              <a:t>21</a:t>
            </a:r>
            <a:r>
              <a:rPr lang="en-GB" altLang="en-US" sz="1400" b="1" baseline="30000">
                <a:solidFill>
                  <a:srgbClr val="F15022"/>
                </a:solidFill>
                <a:latin typeface="Quicksand Medium" panose="00000600000000000000" pitchFamily="2" charset="0"/>
              </a:rPr>
              <a:t>st</a:t>
            </a:r>
            <a:r>
              <a:rPr lang="en-GB" altLang="en-US" sz="1400" b="1">
                <a:solidFill>
                  <a:srgbClr val="F15022"/>
                </a:solidFill>
                <a:latin typeface="Quicksand Medium" panose="00000600000000000000" pitchFamily="2" charset="0"/>
              </a:rPr>
              <a:t> April 	</a:t>
            </a:r>
            <a:r>
              <a:rPr kumimoji="0" lang="en-GB" altLang="en-US" sz="14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Click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7"/>
              </a:rPr>
              <a:t>here</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to join: </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a:solidFill>
                  <a:srgbClr val="F15022"/>
                </a:solidFill>
                <a:latin typeface="Quicksand Medium" panose="00000600000000000000" pitchFamily="2" charset="0"/>
              </a:rPr>
              <a:t>28</a:t>
            </a:r>
            <a:r>
              <a:rPr lang="en-GB" altLang="en-US" sz="1400" b="1" baseline="30000">
                <a:solidFill>
                  <a:srgbClr val="F15022"/>
                </a:solidFill>
                <a:latin typeface="Quicksand Medium" panose="00000600000000000000" pitchFamily="2" charset="0"/>
              </a:rPr>
              <a:t>th</a:t>
            </a:r>
            <a:r>
              <a:rPr lang="en-GB" altLang="en-US" sz="1400" b="1">
                <a:solidFill>
                  <a:srgbClr val="F15022"/>
                </a:solidFill>
                <a:latin typeface="Quicksand Medium" panose="00000600000000000000" pitchFamily="2" charset="0"/>
              </a:rPr>
              <a:t> April </a:t>
            </a:r>
            <a:endParaRPr kumimoji="0" lang="en-GB" altLang="en-US" sz="1400" i="0" u="none" strike="noStrike" kern="1200" cap="none" spc="0" normalizeH="0" baseline="0" noProof="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3.30pm – 4.30pm		</a:t>
            </a:r>
            <a:r>
              <a:rPr kumimoji="0" lang="en-GB" altLang="en-US" sz="20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Walk in Nature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with Sarah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28</a:t>
            </a:r>
            <a:r>
              <a:rPr kumimoji="0" lang="en-GB" altLang="en-US" sz="1400" b="1" i="0" u="none" strike="noStrike" kern="1200" cap="none" spc="0" normalizeH="0" baseline="30000" noProof="0">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Take a walk in Nature and notice the changes happening all around as we head into Spring. Notice 			how it changes you, lifts your spirits and makes you smile. Join Sarah as she shows you how a short 			walk in your local area can support you in times of hardship. You will be sharing your experiences        			and learning about nature.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a:ln>
                  <a:noFill/>
                </a:ln>
                <a:solidFill>
                  <a:srgbClr val="000000"/>
                </a:solidFill>
                <a:effectLst/>
                <a:uLnTx/>
                <a:uFillTx/>
                <a:latin typeface="Quicksand Medium" panose="00000600000000000000" pitchFamily="2" charset="0"/>
                <a:ea typeface="+mn-ea"/>
                <a:cs typeface="+mn-cs"/>
                <a:hlinkClick r:id="rId8"/>
              </a:rPr>
              <a:t>here: </a:t>
            </a:r>
            <a:endParaRPr kumimoji="0" lang="en-GB" altLang="en-US" sz="1600" b="1" i="0" u="none" strike="noStrike" kern="1200" cap="none" spc="0" normalizeH="0" baseline="0" noProof="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eaLnBrk="0" fontAlgn="base" hangingPunct="0">
              <a:spcBef>
                <a:spcPct val="0"/>
              </a:spcBef>
              <a:spcAft>
                <a:spcPct val="0"/>
              </a:spcAft>
              <a:defRPr/>
            </a:pPr>
            <a:endPar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endParaRPr>
          </a:p>
          <a:p>
            <a:pPr eaLnBrk="0" fontAlgn="base" hangingPunct="0">
              <a:spcBef>
                <a:spcPct val="0"/>
              </a:spcBef>
              <a:spcAft>
                <a:spcPct val="0"/>
              </a:spcAft>
              <a:defRPr/>
            </a:pPr>
            <a:endParaRPr lang="en-GB" altLang="en-US" sz="1400" b="1">
              <a:solidFill>
                <a:srgbClr val="F15022"/>
              </a:solidFill>
              <a:latin typeface="Quicksand Medium" panose="00000600000000000000" pitchFamily="2" charset="0"/>
            </a:endParaRPr>
          </a:p>
          <a:p>
            <a:pPr eaLnBrk="0" fontAlgn="base" hangingPunct="0">
              <a:spcBef>
                <a:spcPct val="0"/>
              </a:spcBef>
              <a:spcAft>
                <a:spcPct val="0"/>
              </a:spcAft>
              <a:defRPr/>
            </a:pPr>
            <a:endParaRPr kumimoji="0" lang="en-GB" altLang="en-US" sz="1400" b="1" i="0" u="none" strike="noStrike" kern="1200" cap="none" spc="0" normalizeH="0" baseline="0" noProof="0">
              <a:ln>
                <a:noFill/>
              </a:ln>
              <a:solidFill>
                <a:srgbClr val="F15022"/>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a:solidFill>
                <a:srgbClr val="4CADA3"/>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4CADA3"/>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4CADA3"/>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F15022"/>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F15022"/>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600" b="1">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u="sng">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400" b="1" u="sng">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a:ln>
                  <a:noFill/>
                </a:ln>
                <a:solidFill>
                  <a:srgbClr val="4CADA3"/>
                </a:solidFill>
                <a:effectLst/>
                <a:latin typeface="Quicksand Medium" panose="00000600000000000000" pitchFamily="2" charset="0"/>
              </a:rPr>
              <a:t>		</a:t>
            </a:r>
            <a:endParaRPr kumimoji="0" lang="en-GB" altLang="en-US" sz="1400" b="0" i="0" u="sng" strike="noStrike" cap="none" normalizeH="0" baseline="0">
              <a:ln>
                <a:noFill/>
              </a:ln>
              <a:solidFill>
                <a:srgbClr val="085296"/>
              </a:solidFill>
              <a:effectLst/>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a:ln>
                  <a:noFill/>
                </a:ln>
                <a:solidFill>
                  <a:srgbClr val="000000"/>
                </a:solidFill>
                <a:effectLst/>
                <a:latin typeface="Quicksand Medium" panose="00000600000000000000" pitchFamily="2" charset="0"/>
              </a:rPr>
              <a:t>			</a:t>
            </a:r>
            <a:endParaRPr kumimoji="0" lang="en-GB" altLang="en-US" sz="1600" b="1" i="0" u="none" strike="noStrike" cap="none" normalizeH="0" baseline="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a:solidFill>
                  <a:srgbClr val="4CADA3"/>
                </a:solidFill>
                <a:latin typeface="Quicksand Medium" panose="00000600000000000000" pitchFamily="2" charset="0"/>
              </a:rPr>
              <a:t>		</a:t>
            </a:r>
            <a:endParaRPr kumimoji="0" lang="en-GB" altLang="en-US" sz="1200" b="0" i="0" u="none" strike="noStrike" cap="none" normalizeH="0" baseline="0">
              <a:ln>
                <a:noFill/>
              </a:ln>
              <a:solidFill>
                <a:srgbClr val="000000"/>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7" y="1407665"/>
            <a:ext cx="3089348"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#wellbeing</a:t>
            </a:r>
            <a:endParaRPr kumimoji="0" lang="en-US" altLang="en-US" sz="3500" b="0" i="0" u="none" strike="noStrike" cap="none" normalizeH="0" baseline="0">
              <a:ln>
                <a:noFill/>
              </a:ln>
              <a:solidFill>
                <a:srgbClr val="F15022"/>
              </a:solidFill>
              <a:effectLst/>
              <a:latin typeface="Arial" panose="020B0604020202020204" pitchFamily="34" charset="0"/>
            </a:endParaRPr>
          </a:p>
        </p:txBody>
      </p:sp>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Wednesday</a:t>
            </a:r>
          </a:p>
        </p:txBody>
      </p:sp>
    </p:spTree>
    <p:extLst>
      <p:ext uri="{BB962C8B-B14F-4D97-AF65-F5344CB8AC3E}">
        <p14:creationId xmlns:p14="http://schemas.microsoft.com/office/powerpoint/2010/main" val="2968952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79C1E97-B3CE-44BD-9BFE-A6C1C112BE0A}"/>
              </a:ext>
            </a:extLst>
          </p:cNvPr>
          <p:cNvCxnSpPr/>
          <p:nvPr/>
        </p:nvCxnSpPr>
        <p:spPr>
          <a:xfrm>
            <a:off x="0" y="0"/>
            <a:ext cx="914400" cy="0"/>
          </a:xfrm>
          <a:prstGeom prst="line">
            <a:avLst/>
          </a:prstGeom>
          <a:ln w="0" cap="flat" cmpd="sng" algn="ctr">
            <a:solidFill>
              <a:srgbClr val="FBFFFF"/>
            </a:solidFill>
            <a:prstDash val="solid"/>
            <a:miter lim="800000"/>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580D22E-2844-4D58-AB21-38B1702C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46037"/>
            <a:ext cx="2620294" cy="995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 Box 8">
            <a:extLst>
              <a:ext uri="{FF2B5EF4-FFF2-40B4-BE49-F238E27FC236}">
                <a16:creationId xmlns:a16="http://schemas.microsoft.com/office/drawing/2014/main" id="{11D69EB4-8847-49AA-9848-BD8B0D3C313E}"/>
              </a:ext>
            </a:extLst>
          </p:cNvPr>
          <p:cNvSpPr txBox="1">
            <a:spLocks noChangeArrowheads="1"/>
          </p:cNvSpPr>
          <p:nvPr/>
        </p:nvSpPr>
        <p:spPr bwMode="auto">
          <a:xfrm>
            <a:off x="319596" y="2069818"/>
            <a:ext cx="11496583" cy="434021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a:ea typeface="+mn-ea"/>
                <a:cs typeface="+mn-cs"/>
              </a:rPr>
              <a:t>11.15am – 12.15pm		</a:t>
            </a:r>
            <a:r>
              <a:rPr kumimoji="0" lang="en-GB" altLang="en-US" sz="2000" b="1" i="0" u="none" strike="noStrike" kern="1200" cap="none" spc="0" normalizeH="0" baseline="0" noProof="0" dirty="0">
                <a:ln>
                  <a:noFill/>
                </a:ln>
                <a:solidFill>
                  <a:srgbClr val="4CADA3"/>
                </a:solidFill>
                <a:effectLst/>
                <a:uLnTx/>
                <a:uFillTx/>
                <a:latin typeface="Quicksand Medium"/>
                <a:ea typeface="+mn-ea"/>
                <a:cs typeface="+mn-cs"/>
              </a:rPr>
              <a:t>ESL (English as a second language) support group </a:t>
            </a:r>
            <a:r>
              <a:rPr kumimoji="0" lang="en-GB" altLang="en-US" sz="1400" b="0" i="0" u="none" strike="noStrike" kern="1200" cap="none" spc="0" normalizeH="0" baseline="0" noProof="0" dirty="0">
                <a:ln>
                  <a:noFill/>
                </a:ln>
                <a:solidFill>
                  <a:srgbClr val="000000"/>
                </a:solidFill>
                <a:effectLst/>
                <a:uLnTx/>
                <a:uFillTx/>
                <a:latin typeface="Quicksand Medium"/>
                <a:ea typeface="+mn-ea"/>
                <a:cs typeface="+mn-cs"/>
              </a:rPr>
              <a:t>with Carole, Wanda or Sarah.</a:t>
            </a: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 8</a:t>
            </a:r>
            <a:r>
              <a:rPr kumimoji="0" lang="en-GB" altLang="en-US" sz="1400" b="1" i="0" u="none" strike="noStrike" kern="1200" cap="none" spc="0" normalizeH="0" baseline="30000" noProof="0" dirty="0">
                <a:ln>
                  <a:noFill/>
                </a:ln>
                <a:solidFill>
                  <a:srgbClr val="F15022"/>
                </a:solidFill>
                <a:effectLst/>
                <a:uLnTx/>
                <a:uFillTx/>
                <a:latin typeface="Quicksand Medium"/>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 April</a:t>
            </a:r>
            <a:r>
              <a:rPr kumimoji="0" lang="en-GB" altLang="en-US" sz="1400" b="1" i="0" u="none" strike="noStrike" kern="1200" cap="none" spc="0" normalizeH="0" baseline="0" noProof="0" dirty="0">
                <a:ln>
                  <a:noFill/>
                </a:ln>
                <a:solidFill>
                  <a:srgbClr val="4CADA3"/>
                </a:solidFill>
                <a:effectLst/>
                <a:uLnTx/>
                <a:uFillTx/>
                <a:latin typeface="Quicksand Medium"/>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a:ea typeface="+mn-ea"/>
                <a:cs typeface="+mn-cs"/>
              </a:rPr>
              <a:t>Is English your second (or third) language? This group is for ESL learners of all abilities to meet and  </a:t>
            </a: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15</a:t>
            </a:r>
            <a:r>
              <a:rPr kumimoji="0" lang="en-GB" altLang="en-US" sz="1400" b="1" i="0" u="none" strike="noStrike" kern="1200" cap="none" spc="0" normalizeH="0" baseline="30000" noProof="0" dirty="0">
                <a:ln>
                  <a:noFill/>
                </a:ln>
                <a:solidFill>
                  <a:srgbClr val="F15022"/>
                </a:solidFill>
                <a:effectLst/>
                <a:uLnTx/>
                <a:uFillTx/>
                <a:latin typeface="Quicksand Medium"/>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 April </a:t>
            </a:r>
            <a:r>
              <a:rPr kumimoji="0" lang="en-GB" altLang="en-US" sz="1400" b="0" i="0" u="none" strike="noStrike" kern="1200" cap="none" spc="0" normalizeH="0" baseline="0" noProof="0" dirty="0">
                <a:ln>
                  <a:noFill/>
                </a:ln>
                <a:solidFill>
                  <a:srgbClr val="000000"/>
                </a:solidFill>
                <a:effectLst/>
                <a:uLnTx/>
                <a:uFillTx/>
                <a:latin typeface="Quicksand Medium"/>
                <a:ea typeface="+mn-ea"/>
                <a:cs typeface="+mn-cs"/>
              </a:rPr>
              <a:t>			develop skills and confidence in speaking, reading and writing English together.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22</a:t>
            </a:r>
            <a:r>
              <a:rPr kumimoji="0" lang="en-GB" altLang="en-US" sz="1400" b="1" i="0" u="none" strike="noStrike" kern="1200" cap="none" spc="0" normalizeH="0" baseline="30000" noProof="0" dirty="0">
                <a:ln>
                  <a:noFill/>
                </a:ln>
                <a:solidFill>
                  <a:srgbClr val="F15022"/>
                </a:solidFill>
                <a:effectLst/>
                <a:uLnTx/>
                <a:uFillTx/>
                <a:latin typeface="Quicksand Medium"/>
                <a:ea typeface="+mn-ea"/>
                <a:cs typeface="+mn-cs"/>
              </a:rPr>
              <a:t>nd</a:t>
            </a: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 April</a:t>
            </a:r>
            <a:r>
              <a:rPr kumimoji="0" lang="en-GB" altLang="en-US" sz="1400" b="0" i="0" u="none" strike="noStrike" kern="1200" cap="none" spc="0" normalizeH="0" baseline="0" noProof="0" dirty="0">
                <a:ln>
                  <a:noFill/>
                </a:ln>
                <a:solidFill>
                  <a:srgbClr val="000000"/>
                </a:solidFill>
                <a:effectLst/>
                <a:uLnTx/>
                <a:uFillTx/>
                <a:latin typeface="Quicksand Medium"/>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a:ea typeface="+mn-ea"/>
                <a:cs typeface="+mn-cs"/>
                <a:hlinkClick r:id="rId4"/>
              </a:rPr>
              <a:t>here</a:t>
            </a:r>
            <a:r>
              <a:rPr kumimoji="0" lang="en-GB" altLang="en-US" sz="1600" b="1" i="0" u="none" strike="noStrike" kern="1200" cap="none" spc="0" normalizeH="0" baseline="0" noProof="0" dirty="0">
                <a:ln>
                  <a:noFill/>
                </a:ln>
                <a:solidFill>
                  <a:srgbClr val="116AC4"/>
                </a:solidFill>
                <a:effectLst/>
                <a:uLnTx/>
                <a:uFillTx/>
                <a:latin typeface="Quicksand Medium"/>
                <a:ea typeface="+mn-ea"/>
                <a:cs typeface="+mn-cs"/>
                <a:hlinkClick r:id="rId4"/>
              </a:rPr>
              <a:t>:</a:t>
            </a:r>
            <a:r>
              <a:rPr kumimoji="0" lang="en-GB" altLang="en-US" sz="1600" b="1" i="0" u="none" strike="noStrike" kern="1200" cap="none" spc="0" normalizeH="0" baseline="0" noProof="0" dirty="0">
                <a:ln>
                  <a:noFill/>
                </a:ln>
                <a:solidFill>
                  <a:srgbClr val="000000"/>
                </a:solidFill>
                <a:effectLst/>
                <a:uLnTx/>
                <a:uFillTx/>
                <a:latin typeface="Quicksand Medium"/>
                <a:ea typeface="+mn-ea"/>
                <a:cs typeface="+mn-cs"/>
                <a:hlinkClick r:id="rId4"/>
              </a:rPr>
              <a:t> </a:t>
            </a:r>
            <a:endParaRPr kumimoji="0" lang="en-GB" altLang="en-US" sz="1600" b="1" i="0" u="sng" strike="noStrike" kern="1200" cap="none" spc="0" normalizeH="0" baseline="0" noProof="0" dirty="0">
              <a:ln>
                <a:noFill/>
              </a:ln>
              <a:solidFill>
                <a:srgbClr val="085296"/>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29</a:t>
            </a:r>
            <a:r>
              <a:rPr kumimoji="0" lang="en-GB" altLang="en-US" sz="1400" b="1" i="0" u="none" strike="noStrike" kern="1200" cap="none" spc="0" normalizeH="0" baseline="30000" noProof="0" dirty="0">
                <a:ln>
                  <a:noFill/>
                </a:ln>
                <a:solidFill>
                  <a:srgbClr val="F15022"/>
                </a:solidFill>
                <a:effectLst/>
                <a:uLnTx/>
                <a:uFillTx/>
                <a:latin typeface="Quicksand Medium"/>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a:ea typeface="+mn-ea"/>
                <a:cs typeface="+mn-cs"/>
              </a:rPr>
              <a:t> April</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dirty="0">
              <a:solidFill>
                <a:srgbClr val="4CADA3"/>
              </a:solidFill>
              <a:latin typeface="Quicksand Medium" panose="00000600000000000000" pitchFamily="2" charset="0"/>
            </a:endParaRPr>
          </a:p>
          <a:p>
            <a:pPr lvl="0" eaLnBrk="0" fontAlgn="base" hangingPunct="0">
              <a:spcBef>
                <a:spcPct val="0"/>
              </a:spcBef>
              <a:spcAft>
                <a:spcPct val="0"/>
              </a:spcAf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1.30pm – 2.30pm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Everything you wanted to know about numbers but were afraid to ask </a:t>
            </a:r>
            <a:r>
              <a:rPr lang="en-GB" altLang="en-US" sz="1400" b="1" dirty="0">
                <a:solidFill>
                  <a:srgbClr val="F15022"/>
                </a:solidFill>
                <a:latin typeface="Quicksand Medium" panose="00000600000000000000" pitchFamily="2" charset="0"/>
              </a:rPr>
              <a:t>15</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rPr>
              <a:t>with Richard</a:t>
            </a:r>
            <a:endParaRPr kumimoji="0" lang="en-GB" altLang="en-US" sz="2000" b="0" i="0" u="none" strike="noStrike" kern="1200" cap="none" spc="0" normalizeH="0" baseline="0" noProof="0" dirty="0">
              <a:ln>
                <a:noFill/>
              </a:ln>
              <a:solidFill>
                <a:prstClr val="black"/>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800" b="0"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sz="1400" b="0" i="0" u="none" strike="noStrike" kern="1200" cap="none" spc="0" normalizeH="0" baseline="0" noProof="0" dirty="0">
                <a:ln>
                  <a:noFill/>
                </a:ln>
                <a:solidFill>
                  <a:prstClr val="black"/>
                </a:solidFill>
                <a:effectLst/>
                <a:uLnTx/>
                <a:uFillTx/>
                <a:latin typeface="Quicksand Medium" panose="00000600000000000000" pitchFamily="2" charset="0"/>
              </a:rPr>
              <a:t>The workshop is open to all. It is especially aimed at those who worry about their maths skills.</a:t>
            </a:r>
            <a:endParaRPr kumimoji="0" lang="en-GB" sz="1600" b="0" i="0" u="none" strike="noStrike" kern="1200" cap="none" spc="0" normalizeH="0" baseline="0" noProof="0" dirty="0">
              <a:ln>
                <a:noFill/>
              </a:ln>
              <a:solidFill>
                <a:prstClr val="black"/>
              </a:solidFill>
              <a:effectLst/>
              <a:uLnTx/>
              <a:uFillTx/>
              <a:latin typeface="Quicksand Medium" panose="000006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Quicksand Medium" panose="00000600000000000000" pitchFamily="2" charset="0"/>
              </a:rPr>
              <a:t>			Join Richard </a:t>
            </a:r>
            <a:r>
              <a:rPr lang="en-GB" sz="1400" dirty="0">
                <a:solidFill>
                  <a:prstClr val="black"/>
                </a:solidFill>
                <a:latin typeface="Quicksand Medium" panose="00000600000000000000" pitchFamily="2" charset="0"/>
              </a:rPr>
              <a:t>as he helps you</a:t>
            </a:r>
            <a:r>
              <a:rPr kumimoji="0" lang="en-GB" sz="1400" b="0" i="0" u="none" strike="noStrike" kern="1200" cap="none" spc="0" normalizeH="0" baseline="0" noProof="0" dirty="0">
                <a:ln>
                  <a:noFill/>
                </a:ln>
                <a:solidFill>
                  <a:prstClr val="black"/>
                </a:solidFill>
                <a:effectLst/>
                <a:uLnTx/>
                <a:uFillTx/>
                <a:latin typeface="Quicksand Medium" panose="00000600000000000000" pitchFamily="2" charset="0"/>
              </a:rPr>
              <a:t> understand decimals and build your confidence in your own skills.</a:t>
            </a:r>
            <a:endParaRPr kumimoji="0" lang="en-GB" sz="1600" b="0" i="0" u="none" strike="noStrike" kern="1200" cap="none" spc="0" normalizeH="0" baseline="0" noProof="0" dirty="0">
              <a:ln>
                <a:noFill/>
              </a:ln>
              <a:solidFill>
                <a:prstClr val="black"/>
              </a:solidFill>
              <a:effectLst/>
              <a:uLnTx/>
              <a:uFillTx/>
              <a:latin typeface="Quicksand Medium" panose="000006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Quicksand Medium" panose="00000600000000000000" pitchFamily="2" charset="0"/>
              </a:rPr>
              <a:t>			</a:t>
            </a:r>
            <a:r>
              <a:rPr kumimoji="0" lang="en-GB" altLang="en-US" sz="18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8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5"/>
              </a:rPr>
              <a:t>here</a:t>
            </a:r>
            <a:endPar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b="1" dirty="0">
              <a:solidFill>
                <a:srgbClr val="4CADA3"/>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10am – 11am		</a:t>
            </a:r>
            <a:r>
              <a:rPr kumimoji="0" lang="en-GB" altLang="en-US" sz="20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Gloucester Job Club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with the GEM team </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dirty="0">
                <a:solidFill>
                  <a:srgbClr val="F15022"/>
                </a:solidFill>
                <a:latin typeface="Quicksand Medium" panose="00000600000000000000" pitchFamily="2" charset="0"/>
              </a:rPr>
              <a:t>8</a:t>
            </a:r>
            <a:r>
              <a:rPr kumimoji="0" lang="en-GB" altLang="en-US" sz="1400" b="1" i="0" u="none" strike="noStrike" kern="1200" cap="none" spc="0" normalizeH="0" baseline="30000" noProof="0" dirty="0" err="1">
                <a:ln>
                  <a:noFill/>
                </a:ln>
                <a:solidFill>
                  <a:srgbClr val="F15022"/>
                </a:solidFill>
                <a:effectLst/>
                <a:uLnTx/>
                <a:uFillTx/>
                <a:latin typeface="Quicksand Medium" panose="00000600000000000000" pitchFamily="2" charset="0"/>
                <a:ea typeface="+mn-ea"/>
                <a:cs typeface="+mn-cs"/>
              </a:rPr>
              <a:t>th</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April 	</a:t>
            </a:r>
            <a:r>
              <a:rPr kumimoji="0" lang="en-GB" altLang="en-US" sz="1400" b="1" i="0" u="none" strike="noStrike" kern="1200" cap="none" spc="0" normalizeH="0" baseline="0" noProof="0" dirty="0">
                <a:ln>
                  <a:noFill/>
                </a:ln>
                <a:solidFill>
                  <a:srgbClr val="4CADA3"/>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A weekly job club which will focus on building your job searching skills and confidence. You will have   </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dirty="0">
                <a:solidFill>
                  <a:srgbClr val="F15022"/>
                </a:solidFill>
                <a:latin typeface="Quicksand Medium" panose="00000600000000000000" pitchFamily="2" charset="0"/>
              </a:rPr>
              <a:t>15</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the option to discuss different aspects of job searching and the team will feature various available    </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dirty="0">
                <a:solidFill>
                  <a:srgbClr val="F15022"/>
                </a:solidFill>
                <a:latin typeface="Quicksand Medium" panose="00000600000000000000" pitchFamily="2" charset="0"/>
              </a:rPr>
              <a:t>22</a:t>
            </a:r>
            <a:r>
              <a:rPr lang="en-GB" altLang="en-US" sz="1400" b="1" baseline="30000" dirty="0">
                <a:solidFill>
                  <a:srgbClr val="F15022"/>
                </a:solidFill>
                <a:latin typeface="Quicksand Medium" panose="00000600000000000000" pitchFamily="2" charset="0"/>
              </a:rPr>
              <a:t>nd</a:t>
            </a:r>
            <a:r>
              <a:rPr lang="en-GB" altLang="en-US" sz="1400" b="1" dirty="0">
                <a:solidFill>
                  <a:srgbClr val="F15022"/>
                </a:solidFill>
                <a:latin typeface="Quicksand Medium" panose="00000600000000000000" pitchFamily="2" charset="0"/>
              </a:rPr>
              <a:t> April</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400" b="0"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		jobs in your area.</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b="1" dirty="0">
                <a:solidFill>
                  <a:srgbClr val="F15022"/>
                </a:solidFill>
                <a:latin typeface="Quicksand Medium" panose="00000600000000000000" pitchFamily="2" charset="0"/>
              </a:rPr>
              <a:t>29</a:t>
            </a:r>
            <a:r>
              <a:rPr lang="en-GB" altLang="en-US" sz="1400" b="1" baseline="30000" dirty="0">
                <a:solidFill>
                  <a:srgbClr val="F15022"/>
                </a:solidFill>
                <a:latin typeface="Quicksand Medium" panose="00000600000000000000" pitchFamily="2" charset="0"/>
              </a:rPr>
              <a:t>th</a:t>
            </a:r>
            <a:r>
              <a:rPr lang="en-GB" altLang="en-US" sz="1400" b="1" dirty="0">
                <a:solidFill>
                  <a:srgbClr val="F15022"/>
                </a:solidFill>
                <a:latin typeface="Quicksand Medium" panose="00000600000000000000" pitchFamily="2" charset="0"/>
              </a:rPr>
              <a:t> April</a:t>
            </a:r>
            <a:r>
              <a:rPr kumimoji="0" lang="en-GB" altLang="en-US" sz="1400" b="1" i="0" u="none" strike="noStrike" kern="1200" cap="none" spc="0" normalizeH="0" baseline="0" noProof="0" dirty="0">
                <a:ln>
                  <a:noFill/>
                </a:ln>
                <a:solidFill>
                  <a:srgbClr val="F15022"/>
                </a:solidFill>
                <a:effectLst/>
                <a:uLnTx/>
                <a:uFillTx/>
                <a:latin typeface="Quicksand Medium" panose="00000600000000000000" pitchFamily="2" charset="0"/>
                <a:ea typeface="+mn-ea"/>
                <a:cs typeface="+mn-cs"/>
              </a:rPr>
              <a:t>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rPr>
              <a:t>Register </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6"/>
              </a:rPr>
              <a:t>here</a:t>
            </a:r>
            <a:r>
              <a:rPr kumimoji="0" lang="en-GB" altLang="en-US" sz="1600" b="1" i="0" u="none" strike="noStrike" kern="1200" cap="none" spc="0" normalizeH="0" baseline="0" noProof="0" dirty="0">
                <a:ln>
                  <a:noFill/>
                </a:ln>
                <a:solidFill>
                  <a:srgbClr val="116AC4"/>
                </a:solidFill>
                <a:effectLst/>
                <a:uLnTx/>
                <a:uFillTx/>
                <a:latin typeface="Quicksand Medium" panose="00000600000000000000" pitchFamily="2" charset="0"/>
                <a:ea typeface="+mn-ea"/>
                <a:cs typeface="+mn-cs"/>
                <a:hlinkClick r:id="rId6"/>
              </a:rPr>
              <a:t>:</a:t>
            </a:r>
            <a:r>
              <a:rPr kumimoji="0" lang="en-GB" altLang="en-US" sz="1600" b="1" i="0" u="none" strike="noStrike" kern="1200" cap="none" spc="0" normalizeH="0" baseline="0" noProof="0" dirty="0">
                <a:ln>
                  <a:noFill/>
                </a:ln>
                <a:solidFill>
                  <a:srgbClr val="000000"/>
                </a:solidFill>
                <a:effectLst/>
                <a:uLnTx/>
                <a:uFillTx/>
                <a:latin typeface="Quicksand Medium" panose="00000600000000000000" pitchFamily="2" charset="0"/>
                <a:ea typeface="+mn-ea"/>
                <a:cs typeface="+mn-cs"/>
                <a:hlinkClick r:id="rId6"/>
              </a:rPr>
              <a:t> </a:t>
            </a:r>
            <a:endParaRPr lang="en-GB" altLang="en-US" sz="1600" b="1" dirty="0">
              <a:solidFill>
                <a:srgbClr val="4CADA3"/>
              </a:solidFill>
              <a:latin typeface="Quicksand Medium"/>
            </a:endParaRPr>
          </a:p>
          <a:p>
            <a:pPr eaLnBrk="0" fontAlgn="base" hangingPunct="0">
              <a:spcBef>
                <a:spcPct val="0"/>
              </a:spcBef>
              <a:spcAft>
                <a:spcPct val="0"/>
              </a:spcAft>
              <a:defRPr/>
            </a:pPr>
            <a:endParaRPr kumimoji="0" lang="en-GB" altLang="en-US" sz="1600" b="1" i="0" u="none" strike="noStrike" kern="1200" cap="none" spc="0" normalizeH="0" baseline="0" noProof="0" dirty="0">
              <a:ln>
                <a:noFill/>
              </a:ln>
              <a:solidFill>
                <a:srgbClr val="4CADA3"/>
              </a:solidFill>
              <a:effectLst/>
              <a:uLnTx/>
              <a:uFillTx/>
              <a:latin typeface="Quicksand Medium"/>
            </a:endParaRPr>
          </a:p>
          <a:p>
            <a:pPr>
              <a:spcBef>
                <a:spcPct val="0"/>
              </a:spcBef>
              <a:spcAft>
                <a:spcPct val="0"/>
              </a:spcAft>
            </a:pPr>
            <a:endParaRPr lang="en-GB" altLang="en-US" sz="1400" b="1" dirty="0">
              <a:solidFill>
                <a:srgbClr val="F15022"/>
              </a:solidFill>
              <a:latin typeface="Quicksand Medium" panose="00000600000000000000" pitchFamily="2" charset="0"/>
            </a:endParaRPr>
          </a:p>
          <a:p>
            <a:pPr eaLnBrk="0" fontAlgn="base" hangingPunct="0">
              <a:spcBef>
                <a:spcPct val="0"/>
              </a:spcBef>
              <a:spcAft>
                <a:spcPct val="0"/>
              </a:spcAft>
              <a:defRPr/>
            </a:pPr>
            <a:endParaRPr lang="en-GB" altLang="en-US" sz="1600" b="1" dirty="0">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dirty="0">
              <a:solidFill>
                <a:srgbClr val="000000"/>
              </a:solidFill>
              <a:latin typeface="Quicksand Medium" panose="00000600000000000000" pitchFamily="2" charset="0"/>
            </a:endParaRPr>
          </a:p>
          <a:p>
            <a:pPr lvl="0" eaLnBrk="0" fontAlgn="base" hangingPunct="0">
              <a:spcBef>
                <a:spcPct val="0"/>
              </a:spcBef>
              <a:spcAft>
                <a:spcPct val="0"/>
              </a:spcAft>
            </a:pPr>
            <a:endParaRPr lang="en-GB" altLang="en-US" sz="1400" b="1" dirty="0">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dirty="0">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600" b="1" u="sng" dirty="0">
              <a:solidFill>
                <a:srgbClr val="085296"/>
              </a:solidFill>
              <a:latin typeface="Quicksand Medium" panose="00000600000000000000" pitchFamily="2" charset="0"/>
            </a:endParaRPr>
          </a:p>
          <a:p>
            <a:pPr lvl="0" eaLnBrk="0" fontAlgn="base" hangingPunct="0">
              <a:spcBef>
                <a:spcPct val="0"/>
              </a:spcBef>
              <a:spcAft>
                <a:spcPct val="0"/>
              </a:spcAft>
            </a:pPr>
            <a:endParaRPr lang="en-GB" altLang="en-US" sz="1400" b="1" u="sng" dirty="0">
              <a:solidFill>
                <a:srgbClr val="085296"/>
              </a:solidFill>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rgbClr val="4CADA3"/>
                </a:solidFill>
                <a:effectLst/>
                <a:latin typeface="Quicksand Medium" panose="00000600000000000000" pitchFamily="2" charset="0"/>
              </a:rPr>
              <a:t>		</a:t>
            </a:r>
            <a:endParaRPr kumimoji="0" lang="en-GB" altLang="en-US" sz="1400" b="0" i="0" u="sng" strike="noStrike" cap="none" normalizeH="0" baseline="0" dirty="0">
              <a:ln>
                <a:noFill/>
              </a:ln>
              <a:solidFill>
                <a:srgbClr val="085296"/>
              </a:solidFill>
              <a:effectLst/>
              <a:latin typeface="Quicksand Medium" panose="00000600000000000000" pitchFamily="2" charset="0"/>
            </a:endParaRPr>
          </a:p>
          <a:p>
            <a:pPr eaLnBrk="0" fontAlgn="base" hangingPunct="0">
              <a:spcBef>
                <a:spcPct val="0"/>
              </a:spcBef>
              <a:spcAft>
                <a:spcPct val="0"/>
              </a:spcAft>
            </a:pPr>
            <a:r>
              <a:rPr kumimoji="0" lang="en-GB" altLang="en-US" sz="1600" b="0" i="0" u="none" strike="noStrike" cap="none" normalizeH="0" baseline="0" dirty="0">
                <a:ln>
                  <a:noFill/>
                </a:ln>
                <a:solidFill>
                  <a:srgbClr val="000000"/>
                </a:solidFill>
                <a:effectLst/>
                <a:latin typeface="Quicksand Medium" panose="00000600000000000000" pitchFamily="2" charset="0"/>
              </a:rPr>
              <a:t>			</a:t>
            </a:r>
            <a:endParaRPr kumimoji="0" lang="en-GB" altLang="en-US" sz="1600" b="1" i="0" u="none" strike="noStrike" cap="none" normalizeH="0" baseline="0" dirty="0">
              <a:ln>
                <a:noFill/>
              </a:ln>
              <a:solidFill>
                <a:srgbClr val="4CADA3"/>
              </a:solidFill>
              <a:effectLst/>
              <a:latin typeface="Quicksand Medium" panose="000006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dirty="0">
                <a:solidFill>
                  <a:srgbClr val="4CADA3"/>
                </a:solidFill>
                <a:latin typeface="Quicksand Medium" panose="00000600000000000000" pitchFamily="2" charset="0"/>
              </a:rPr>
              <a:t>		</a:t>
            </a:r>
            <a:endParaRPr kumimoji="0" lang="en-GB" altLang="en-US" sz="1200" b="0" i="0" u="none" strike="noStrike" cap="none" normalizeH="0" baseline="0" dirty="0">
              <a:ln>
                <a:noFill/>
              </a:ln>
              <a:solidFill>
                <a:srgbClr val="000000"/>
              </a:solidFill>
              <a:effectLst/>
              <a:latin typeface="Quicksand Medium" panose="00000600000000000000" pitchFamily="2" charset="0"/>
            </a:endParaRPr>
          </a:p>
          <a:p>
            <a:pPr lvl="0" eaLnBrk="0" fontAlgn="base" hangingPunct="0">
              <a:spcBef>
                <a:spcPct val="0"/>
              </a:spcBef>
              <a:spcAft>
                <a:spcPct val="0"/>
              </a:spcAft>
            </a:pPr>
            <a:r>
              <a:rPr lang="en-GB" altLang="en-US" b="1" dirty="0">
                <a:solidFill>
                  <a:srgbClr val="F15022"/>
                </a:solidFill>
                <a:latin typeface="Quicksand Medium"/>
              </a:rPr>
              <a:t>15</a:t>
            </a:r>
            <a:r>
              <a:rPr lang="en-GB" altLang="en-US" b="1" baseline="30000" dirty="0">
                <a:solidFill>
                  <a:srgbClr val="F15022"/>
                </a:solidFill>
                <a:latin typeface="Quicksand Medium"/>
              </a:rPr>
              <a:t>th</a:t>
            </a:r>
            <a:r>
              <a:rPr lang="en-GB" altLang="en-US" b="1" dirty="0">
                <a:solidFill>
                  <a:srgbClr val="F15022"/>
                </a:solidFill>
                <a:latin typeface="Quicksand Medium"/>
              </a:rPr>
              <a:t> April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9">
            <a:extLst>
              <a:ext uri="{FF2B5EF4-FFF2-40B4-BE49-F238E27FC236}">
                <a16:creationId xmlns:a16="http://schemas.microsoft.com/office/drawing/2014/main" id="{1D7415BB-E702-46C0-8611-B37BF68DCB6A}"/>
              </a:ext>
            </a:extLst>
          </p:cNvPr>
          <p:cNvSpPr txBox="1">
            <a:spLocks noChangeArrowheads="1"/>
          </p:cNvSpPr>
          <p:nvPr/>
        </p:nvSpPr>
        <p:spPr bwMode="auto">
          <a:xfrm>
            <a:off x="284166" y="1407665"/>
            <a:ext cx="3670793" cy="3968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500" b="1" i="0" u="none" strike="noStrike" cap="none" normalizeH="0" baseline="0">
                <a:ln>
                  <a:noFill/>
                </a:ln>
                <a:solidFill>
                  <a:srgbClr val="F15022"/>
                </a:solidFill>
                <a:effectLst/>
                <a:latin typeface="Quicksand Medium" panose="00000600000000000000" pitchFamily="2" charset="0"/>
              </a:rPr>
              <a:t>#employability </a:t>
            </a:r>
            <a:endParaRPr kumimoji="0" lang="en-US" altLang="en-US" sz="3500" b="0" i="0" u="none" strike="noStrike" cap="none" normalizeH="0" baseline="0">
              <a:ln>
                <a:noFill/>
              </a:ln>
              <a:solidFill>
                <a:schemeClr val="tx1"/>
              </a:solidFill>
              <a:effectLst/>
              <a:latin typeface="Arial" panose="020B0604020202020204" pitchFamily="34" charset="0"/>
            </a:endParaRPr>
          </a:p>
        </p:txBody>
      </p:sp>
      <p:pic>
        <p:nvPicPr>
          <p:cNvPr id="8" name="Picture 3">
            <a:extLst>
              <a:ext uri="{FF2B5EF4-FFF2-40B4-BE49-F238E27FC236}">
                <a16:creationId xmlns:a16="http://schemas.microsoft.com/office/drawing/2014/main" id="{9CCDDEB2-1522-4C64-88D1-6565E9BD54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50505" y="6078871"/>
            <a:ext cx="2399930" cy="737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9" name="AutoShape 5">
            <a:extLst>
              <a:ext uri="{FF2B5EF4-FFF2-40B4-BE49-F238E27FC236}">
                <a16:creationId xmlns:a16="http://schemas.microsoft.com/office/drawing/2014/main" id="{840AF268-FAF8-4F12-8814-2AFFCCB6D086}"/>
              </a:ext>
            </a:extLst>
          </p:cNvPr>
          <p:cNvSpPr>
            <a:spLocks noChangeArrowheads="1"/>
          </p:cNvSpPr>
          <p:nvPr/>
        </p:nvSpPr>
        <p:spPr bwMode="auto">
          <a:xfrm>
            <a:off x="3036164" y="191145"/>
            <a:ext cx="6613864" cy="995363"/>
          </a:xfrm>
          <a:prstGeom prst="roundRect">
            <a:avLst>
              <a:gd name="adj" fmla="val 16667"/>
            </a:avLst>
          </a:prstGeom>
          <a:solidFill>
            <a:srgbClr val="F15022"/>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 Box 6">
            <a:extLst>
              <a:ext uri="{FF2B5EF4-FFF2-40B4-BE49-F238E27FC236}">
                <a16:creationId xmlns:a16="http://schemas.microsoft.com/office/drawing/2014/main" id="{8C8F6CD0-2AC7-4E63-8BF0-2B6549BF9AF8}"/>
              </a:ext>
            </a:extLst>
          </p:cNvPr>
          <p:cNvSpPr txBox="1">
            <a:spLocks noChangeArrowheads="1"/>
          </p:cNvSpPr>
          <p:nvPr/>
        </p:nvSpPr>
        <p:spPr bwMode="auto">
          <a:xfrm>
            <a:off x="3954960" y="702345"/>
            <a:ext cx="5073580" cy="5397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a:ln>
                <a:noFill/>
              </a:ln>
              <a:solidFill>
                <a:schemeClr val="bg1"/>
              </a:solidFill>
              <a:effectLst/>
              <a:latin typeface="Quicksand Medium" panose="00000600000000000000" pitchFamily="2" charset="0"/>
            </a:endParaRPr>
          </a:p>
        </p:txBody>
      </p:sp>
      <p:sp>
        <p:nvSpPr>
          <p:cNvPr id="11" name="Text Box 7">
            <a:extLst>
              <a:ext uri="{FF2B5EF4-FFF2-40B4-BE49-F238E27FC236}">
                <a16:creationId xmlns:a16="http://schemas.microsoft.com/office/drawing/2014/main" id="{D97EB48B-F294-4054-9C3F-89D4F73C4A66}"/>
              </a:ext>
            </a:extLst>
          </p:cNvPr>
          <p:cNvSpPr txBox="1">
            <a:spLocks noChangeArrowheads="1"/>
          </p:cNvSpPr>
          <p:nvPr/>
        </p:nvSpPr>
        <p:spPr bwMode="auto">
          <a:xfrm>
            <a:off x="3036164" y="328412"/>
            <a:ext cx="6613864" cy="735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4000" b="1" i="0" u="none" strike="noStrike" cap="none" normalizeH="0" baseline="0">
                <a:ln>
                  <a:noFill/>
                </a:ln>
                <a:solidFill>
                  <a:srgbClr val="FFFFFF"/>
                </a:solidFill>
                <a:effectLst/>
                <a:latin typeface="Quicksand Medium" panose="00000600000000000000" pitchFamily="2" charset="0"/>
              </a:rPr>
              <a:t>#GEMonline: Thursday</a:t>
            </a:r>
          </a:p>
        </p:txBody>
      </p:sp>
    </p:spTree>
    <p:extLst>
      <p:ext uri="{BB962C8B-B14F-4D97-AF65-F5344CB8AC3E}">
        <p14:creationId xmlns:p14="http://schemas.microsoft.com/office/powerpoint/2010/main" val="1190374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700B25D87EE146BC9023787010444D" ma:contentTypeVersion="14" ma:contentTypeDescription="Create a new document." ma:contentTypeScope="" ma:versionID="89247304299c3167acb914fb045af05f">
  <xsd:schema xmlns:xsd="http://www.w3.org/2001/XMLSchema" xmlns:xs="http://www.w3.org/2001/XMLSchema" xmlns:p="http://schemas.microsoft.com/office/2006/metadata/properties" xmlns:ns2="43c73d20-40b1-4ab8-ad8c-f3eba325de50" xmlns:ns3="ae3134be-3119-4dcf-9b20-8dcb5b8d5cf8" targetNamespace="http://schemas.microsoft.com/office/2006/metadata/properties" ma:root="true" ma:fieldsID="f2db9029779721ca75dac3318faab916" ns2:_="" ns3:_="">
    <xsd:import namespace="43c73d20-40b1-4ab8-ad8c-f3eba325de50"/>
    <xsd:import namespace="ae3134be-3119-4dcf-9b20-8dcb5b8d5cf8"/>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c73d20-40b1-4ab8-ad8c-f3eba325de5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e3134be-3119-4dcf-9b20-8dcb5b8d5cf8"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D43DBA-4C7C-421B-8334-3D9CDE8E5B89}">
  <ds:schemaRefs>
    <ds:schemaRef ds:uri="http://schemas.microsoft.com/sharepoint/v3/contenttype/forms"/>
  </ds:schemaRefs>
</ds:datastoreItem>
</file>

<file path=customXml/itemProps2.xml><?xml version="1.0" encoding="utf-8"?>
<ds:datastoreItem xmlns:ds="http://schemas.openxmlformats.org/officeDocument/2006/customXml" ds:itemID="{933D6BDB-D393-4368-9811-41CD66F4609B}">
  <ds:schemaRefs>
    <ds:schemaRef ds:uri="43c73d20-40b1-4ab8-ad8c-f3eba325de50"/>
    <ds:schemaRef ds:uri="ae3134be-3119-4dcf-9b20-8dcb5b8d5c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FA41206-E449-4508-8F9B-74D545FB27BB}">
  <ds:schemaRefs>
    <ds:schemaRef ds:uri="43c73d20-40b1-4ab8-ad8c-f3eba325de50"/>
    <ds:schemaRef ds:uri="http://schemas.microsoft.com/office/infopath/2007/PartnerControls"/>
    <ds:schemaRef ds:uri="http://purl.org/dc/dcmitype/"/>
    <ds:schemaRef ds:uri="http://purl.org/dc/elements/1.1/"/>
    <ds:schemaRef ds:uri="ae3134be-3119-4dcf-9b20-8dcb5b8d5cf8"/>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114</TotalTime>
  <Words>2721</Words>
  <Application>Microsoft Office PowerPoint</Application>
  <PresentationFormat>Widescreen</PresentationFormat>
  <Paragraphs>395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Quicksand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Davies</dc:creator>
  <cp:lastModifiedBy>Nikki Davies</cp:lastModifiedBy>
  <cp:revision>2</cp:revision>
  <cp:lastPrinted>2021-03-28T15:22:29Z</cp:lastPrinted>
  <dcterms:created xsi:type="dcterms:W3CDTF">2020-07-21T10:20:07Z</dcterms:created>
  <dcterms:modified xsi:type="dcterms:W3CDTF">2021-04-14T12:39:45Z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0x01010077700B25D87EE146BC9023787010444D</vt:lpwstr>
  </property>
</Properties>
</file>